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312" r:id="rId5"/>
    <p:sldId id="259" r:id="rId6"/>
    <p:sldId id="260" r:id="rId7"/>
    <p:sldId id="320" r:id="rId8"/>
    <p:sldId id="321" r:id="rId9"/>
    <p:sldId id="322" r:id="rId10"/>
    <p:sldId id="323" r:id="rId11"/>
    <p:sldId id="324" r:id="rId12"/>
    <p:sldId id="261" r:id="rId13"/>
    <p:sldId id="262" r:id="rId14"/>
    <p:sldId id="310" r:id="rId15"/>
    <p:sldId id="263" r:id="rId16"/>
    <p:sldId id="313" r:id="rId17"/>
    <p:sldId id="273" r:id="rId18"/>
    <p:sldId id="314" r:id="rId19"/>
    <p:sldId id="277" r:id="rId20"/>
    <p:sldId id="315" r:id="rId21"/>
    <p:sldId id="316" r:id="rId22"/>
    <p:sldId id="278" r:id="rId23"/>
    <p:sldId id="317" r:id="rId24"/>
    <p:sldId id="279" r:id="rId25"/>
    <p:sldId id="286" r:id="rId26"/>
    <p:sldId id="318" r:id="rId27"/>
    <p:sldId id="283" r:id="rId28"/>
    <p:sldId id="284" r:id="rId29"/>
    <p:sldId id="288" r:id="rId30"/>
    <p:sldId id="289" r:id="rId31"/>
    <p:sldId id="290" r:id="rId32"/>
    <p:sldId id="291" r:id="rId33"/>
    <p:sldId id="311" r:id="rId34"/>
    <p:sldId id="292" r:id="rId35"/>
    <p:sldId id="294" r:id="rId36"/>
    <p:sldId id="293" r:id="rId37"/>
    <p:sldId id="295" r:id="rId38"/>
    <p:sldId id="296" r:id="rId39"/>
    <p:sldId id="297" r:id="rId40"/>
    <p:sldId id="298" r:id="rId41"/>
    <p:sldId id="299" r:id="rId42"/>
    <p:sldId id="300" r:id="rId43"/>
    <p:sldId id="302" r:id="rId44"/>
    <p:sldId id="303" r:id="rId45"/>
    <p:sldId id="304" r:id="rId46"/>
    <p:sldId id="306" r:id="rId47"/>
    <p:sldId id="307" r:id="rId48"/>
    <p:sldId id="325" r:id="rId4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E036"/>
  </p:clrMru>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Μεσαίο στυλ 4 - Έμφαση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Μεσαίο στυλ 4 - Έμφαση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620"/>
    <p:restoredTop sz="94660"/>
  </p:normalViewPr>
  <p:slideViewPr>
    <p:cSldViewPr>
      <p:cViewPr varScale="1">
        <p:scale>
          <a:sx n="81" d="100"/>
          <a:sy n="81" d="100"/>
        </p:scale>
        <p:origin x="-82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Στρογγύλεμα διαγώνιας γωνίας του ορθογωνίου"/>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Τίτλος"/>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10" name="9 - Θέση ημερομηνίας"/>
          <p:cNvSpPr>
            <a:spLocks noGrp="1"/>
          </p:cNvSpPr>
          <p:nvPr>
            <p:ph type="dt" sz="half" idx="10"/>
          </p:nvPr>
        </p:nvSpPr>
        <p:spPr>
          <a:xfrm>
            <a:off x="5562600" y="6509004"/>
            <a:ext cx="3002280" cy="274320"/>
          </a:xfrm>
        </p:spPr>
        <p:txBody>
          <a:bodyPr vert="horz" rtlCol="0"/>
          <a:lstStyle>
            <a:extLst/>
          </a:lstStyle>
          <a:p>
            <a:fld id="{2342CEA3-3058-4D43-AE35-B3DA76CB4003}" type="datetimeFigureOut">
              <a:rPr lang="el-GR" smtClean="0"/>
              <a:pPr/>
              <a:t>16/5/2024</a:t>
            </a:fld>
            <a:endParaRPr lang="el-GR"/>
          </a:p>
        </p:txBody>
      </p:sp>
      <p:sp>
        <p:nvSpPr>
          <p:cNvPr id="11" name="10 - Θέση αριθμού διαφάνειας"/>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3F1D1C4-C2D9-4231-9FB2-B2D9D97AA41D}" type="slidenum">
              <a:rPr lang="el-GR" smtClean="0"/>
              <a:pPr/>
              <a:t>‹#›</a:t>
            </a:fld>
            <a:endParaRPr lang="el-GR"/>
          </a:p>
        </p:txBody>
      </p:sp>
      <p:sp>
        <p:nvSpPr>
          <p:cNvPr id="12" name="11 - Θέση υποσέλιδου"/>
          <p:cNvSpPr>
            <a:spLocks noGrp="1"/>
          </p:cNvSpPr>
          <p:nvPr>
            <p:ph type="ftr" sz="quarter" idx="12"/>
          </p:nvPr>
        </p:nvSpPr>
        <p:spPr>
          <a:xfrm>
            <a:off x="1600200" y="6509004"/>
            <a:ext cx="3907464" cy="274320"/>
          </a:xfrm>
        </p:spPr>
        <p:txBody>
          <a:bodyPr vert="horz" rtlCol="0"/>
          <a:lstStyle>
            <a:extLst/>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16/5/2024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lvl1pPr algn="l">
              <a:defRPr/>
            </a:lvl1pPr>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16/5/2024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7" name="6 - Ορθογώνιο"/>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16/5/2024</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7" name="6 - Ορθογώνιο"/>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a:xfrm>
            <a:off x="5562600" y="6513670"/>
            <a:ext cx="3002280" cy="274320"/>
          </a:xfrm>
        </p:spPr>
        <p:txBody>
          <a:bodyPr vert="horz" rtlCol="0"/>
          <a:lstStyle>
            <a:extLst/>
          </a:lstStyle>
          <a:p>
            <a:fld id="{2342CEA3-3058-4D43-AE35-B3DA76CB4003}" type="datetimeFigureOut">
              <a:rPr lang="el-GR" smtClean="0"/>
              <a:pPr/>
              <a:t>16/5/2024</a:t>
            </a:fld>
            <a:endParaRPr lang="el-GR"/>
          </a:p>
        </p:txBody>
      </p:sp>
      <p:sp>
        <p:nvSpPr>
          <p:cNvPr id="9" name="8 - Θέση αριθμού διαφάνειας"/>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3F1D1C4-C2D9-4231-9FB2-B2D9D97AA41D}" type="slidenum">
              <a:rPr lang="el-GR" smtClean="0"/>
              <a:pPr/>
              <a:t>‹#›</a:t>
            </a:fld>
            <a:endParaRPr lang="el-GR"/>
          </a:p>
        </p:txBody>
      </p:sp>
      <p:sp>
        <p:nvSpPr>
          <p:cNvPr id="10" name="9 - Θέση υποσέλιδου"/>
          <p:cNvSpPr>
            <a:spLocks noGrp="1"/>
          </p:cNvSpPr>
          <p:nvPr>
            <p:ph type="ftr" sz="quarter" idx="12"/>
          </p:nvPr>
        </p:nvSpPr>
        <p:spPr>
          <a:xfrm>
            <a:off x="1600200" y="6513670"/>
            <a:ext cx="3907464" cy="274320"/>
          </a:xfrm>
        </p:spPr>
        <p:txBody>
          <a:bodyPr vert="horz" rtlCol="0"/>
          <a:lstStyle>
            <a:extLst/>
          </a:lstStyle>
          <a:p>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16/5/2024</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a:xfrm>
            <a:off x="8641080" y="6514568"/>
            <a:ext cx="464288" cy="274320"/>
          </a:xfrm>
        </p:spPr>
        <p:txBody>
          <a:bodyPr/>
          <a:lstStyle>
            <a:extLst/>
          </a:lstStyle>
          <a:p>
            <a:fld id="{D3F1D1C4-C2D9-4231-9FB2-B2D9D97AA41D}" type="slidenum">
              <a:rPr lang="el-GR" smtClean="0"/>
              <a:pPr/>
              <a:t>‹#›</a:t>
            </a:fld>
            <a:endParaRPr lang="el-GR"/>
          </a:p>
        </p:txBody>
      </p:sp>
      <p:sp>
        <p:nvSpPr>
          <p:cNvPr id="10" name="9 - Ορθογώνιο"/>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9 - Ορθογώνιο"/>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 Ορθογώνιο"/>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 Τίτλος"/>
          <p:cNvSpPr>
            <a:spLocks noGrp="1"/>
          </p:cNvSpPr>
          <p:nvPr>
            <p:ph type="title"/>
          </p:nvPr>
        </p:nvSpPr>
        <p:spPr>
          <a:xfrm>
            <a:off x="457200" y="251948"/>
            <a:ext cx="8229600"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2342CEA3-3058-4D43-AE35-B3DA76CB4003}" type="datetimeFigureOut">
              <a:rPr lang="el-GR" smtClean="0"/>
              <a:pPr/>
              <a:t>16/5/2024</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a:xfrm>
            <a:off x="8641080" y="6514568"/>
            <a:ext cx="464288" cy="274320"/>
          </a:xfrm>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53218"/>
            <a:ext cx="8229600"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2342CEA3-3058-4D43-AE35-B3DA76CB4003}" type="datetimeFigureOut">
              <a:rPr lang="el-GR" smtClean="0"/>
              <a:pPr/>
              <a:t>16/5/2024</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7" name="6 - Ορθογώνιο"/>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2342CEA3-3058-4D43-AE35-B3DA76CB4003}" type="datetimeFigureOut">
              <a:rPr lang="el-GR" smtClean="0"/>
              <a:pPr/>
              <a:t>16/5/2024</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2"/>
      </p:bgRef>
    </p:bg>
    <p:spTree>
      <p:nvGrpSpPr>
        <p:cNvPr id="1" name=""/>
        <p:cNvGrpSpPr/>
        <p:nvPr/>
      </p:nvGrpSpPr>
      <p:grpSpPr>
        <a:xfrm>
          <a:off x="0" y="0"/>
          <a:ext cx="0" cy="0"/>
          <a:chOff x="0" y="0"/>
          <a:chExt cx="0" cy="0"/>
        </a:xfrm>
      </p:grpSpPr>
      <p:sp>
        <p:nvSpPr>
          <p:cNvPr id="8" name="7 - Ορθογώνιο"/>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4963136" y="304800"/>
            <a:ext cx="3931920" cy="762000"/>
          </a:xfrm>
        </p:spPr>
        <p:txBody>
          <a:bodyPr anchor="b"/>
          <a:lstStyle>
            <a:lvl1pPr marL="0" algn="r">
              <a:buNone/>
              <a:defRPr sz="2000" b="1"/>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9" name="8 - Θέση ημερομηνίας"/>
          <p:cNvSpPr>
            <a:spLocks noGrp="1"/>
          </p:cNvSpPr>
          <p:nvPr>
            <p:ph type="dt" sz="half" idx="10"/>
          </p:nvPr>
        </p:nvSpPr>
        <p:spPr>
          <a:xfrm>
            <a:off x="5562600" y="6513670"/>
            <a:ext cx="3002280" cy="274320"/>
          </a:xfrm>
        </p:spPr>
        <p:txBody>
          <a:bodyPr vert="horz" rtlCol="0"/>
          <a:lstStyle>
            <a:extLst/>
          </a:lstStyle>
          <a:p>
            <a:fld id="{2342CEA3-3058-4D43-AE35-B3DA76CB4003}" type="datetimeFigureOut">
              <a:rPr lang="el-GR" smtClean="0"/>
              <a:pPr/>
              <a:t>16/5/2024</a:t>
            </a:fld>
            <a:endParaRPr lang="el-GR"/>
          </a:p>
        </p:txBody>
      </p:sp>
      <p:sp>
        <p:nvSpPr>
          <p:cNvPr id="10" name="9 - Θέση αριθμού διαφάνειας"/>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3F1D1C4-C2D9-4231-9FB2-B2D9D97AA41D}" type="slidenum">
              <a:rPr lang="el-GR" smtClean="0"/>
              <a:pPr/>
              <a:t>‹#›</a:t>
            </a:fld>
            <a:endParaRPr lang="el-GR"/>
          </a:p>
        </p:txBody>
      </p:sp>
      <p:sp>
        <p:nvSpPr>
          <p:cNvPr id="11" name="10 - Θέση υποσέλιδου"/>
          <p:cNvSpPr>
            <a:spLocks noGrp="1"/>
          </p:cNvSpPr>
          <p:nvPr>
            <p:ph type="ftr" sz="quarter" idx="12"/>
          </p:nvPr>
        </p:nvSpPr>
        <p:spPr>
          <a:xfrm>
            <a:off x="1600200" y="6513670"/>
            <a:ext cx="3907464" cy="274320"/>
          </a:xfrm>
        </p:spPr>
        <p:txBody>
          <a:bodyPr vert="horz" rtlCol="0"/>
          <a:lstStyle>
            <a:extLst/>
          </a:lstStyle>
          <a:p>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3040443" y="4724400"/>
            <a:ext cx="5486400" cy="664536"/>
          </a:xfrm>
        </p:spPr>
        <p:txBody>
          <a:bodyPr anchor="b"/>
          <a:lstStyle>
            <a:lvl1pPr marL="0" algn="r">
              <a:buNone/>
              <a:defRPr sz="2000" b="1"/>
            </a:lvl1pPr>
            <a:extLst/>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13" name="12 - Θέση εικόνας"/>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8" name="7 - Θέση ημερομηνίας"/>
          <p:cNvSpPr>
            <a:spLocks noGrp="1"/>
          </p:cNvSpPr>
          <p:nvPr>
            <p:ph type="dt" sz="half" idx="10"/>
          </p:nvPr>
        </p:nvSpPr>
        <p:spPr>
          <a:xfrm>
            <a:off x="5562600" y="6509004"/>
            <a:ext cx="3002280" cy="274320"/>
          </a:xfrm>
        </p:spPr>
        <p:txBody>
          <a:bodyPr vert="horz" rtlCol="0"/>
          <a:lstStyle>
            <a:extLst/>
          </a:lstStyle>
          <a:p>
            <a:fld id="{2342CEA3-3058-4D43-AE35-B3DA76CB4003}" type="datetimeFigureOut">
              <a:rPr lang="el-GR" smtClean="0"/>
              <a:pPr/>
              <a:t>16/5/2024</a:t>
            </a:fld>
            <a:endParaRPr lang="el-GR"/>
          </a:p>
        </p:txBody>
      </p:sp>
      <p:sp>
        <p:nvSpPr>
          <p:cNvPr id="9" name="8 - Θέση αριθμού διαφάνειας"/>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3F1D1C4-C2D9-4231-9FB2-B2D9D97AA41D}" type="slidenum">
              <a:rPr lang="el-GR" smtClean="0"/>
              <a:pPr/>
              <a:t>‹#›</a:t>
            </a:fld>
            <a:endParaRPr lang="el-GR"/>
          </a:p>
        </p:txBody>
      </p:sp>
      <p:sp>
        <p:nvSpPr>
          <p:cNvPr id="10" name="9 - Θέση υποσέλιδου"/>
          <p:cNvSpPr>
            <a:spLocks noGrp="1"/>
          </p:cNvSpPr>
          <p:nvPr>
            <p:ph type="ftr" sz="quarter" idx="12"/>
          </p:nvPr>
        </p:nvSpPr>
        <p:spPr>
          <a:xfrm>
            <a:off x="1600200" y="6509004"/>
            <a:ext cx="3907464" cy="274320"/>
          </a:xfrm>
        </p:spPr>
        <p:txBody>
          <a:bodyPr vert="horz" rtlCol="0"/>
          <a:lstStyle>
            <a:extLst/>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Στρογγύλεμα διαγώνιας γωνίας του ορθογωνίου"/>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 Θέση υποσέλιδου"/>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l-GR"/>
          </a:p>
        </p:txBody>
      </p:sp>
      <p:sp>
        <p:nvSpPr>
          <p:cNvPr id="14" name="13 - Θέση ημερομηνίας"/>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342CEA3-3058-4D43-AE35-B3DA76CB4003}" type="datetimeFigureOut">
              <a:rPr lang="el-GR" smtClean="0"/>
              <a:pPr/>
              <a:t>16/5/2024</a:t>
            </a:fld>
            <a:endParaRPr lang="el-GR"/>
          </a:p>
        </p:txBody>
      </p:sp>
      <p:sp>
        <p:nvSpPr>
          <p:cNvPr id="23" name="22 - Θέση αριθμού διαφάνειας"/>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3F1D1C4-C2D9-4231-9FB2-B2D9D97AA41D}" type="slidenum">
              <a:rPr lang="el-GR" smtClean="0"/>
              <a:pPr/>
              <a:t>‹#›</a:t>
            </a:fld>
            <a:endParaRPr lang="el-GR"/>
          </a:p>
        </p:txBody>
      </p:sp>
      <p:sp>
        <p:nvSpPr>
          <p:cNvPr id="22" name="21 - Θέση τίτλου"/>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b="1" dirty="0" smtClean="0"/>
              <a:t>Έκθεση Επιτροπής Ψυχικής Υγείας Ιατρικού Συλλόγου Πατρών</a:t>
            </a:r>
            <a:endParaRPr lang="el-GR" dirty="0"/>
          </a:p>
        </p:txBody>
      </p:sp>
      <p:sp>
        <p:nvSpPr>
          <p:cNvPr id="3" name="2 - Υπότιτλος"/>
          <p:cNvSpPr>
            <a:spLocks noGrp="1"/>
          </p:cNvSpPr>
          <p:nvPr>
            <p:ph type="subTitle" idx="1"/>
          </p:nvPr>
        </p:nvSpPr>
        <p:spPr/>
        <p:txBody>
          <a:bodyPr>
            <a:normAutofit fontScale="92500" lnSpcReduction="10000"/>
          </a:bodyPr>
          <a:lstStyle/>
          <a:p>
            <a:r>
              <a:rPr lang="el-GR" b="1" i="1" dirty="0" smtClean="0"/>
              <a:t>Αποτύπωση υπηρεσιών φροντίδας της ψυχικής και νοητικής υγείας στην Αχαΐα, ανάγκες και αναγκαίες αλλαγές</a:t>
            </a:r>
            <a:endParaRPr lang="el-GR" dirty="0" smtClean="0"/>
          </a:p>
          <a:p>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Τίτλος"/>
          <p:cNvSpPr>
            <a:spLocks noGrp="1"/>
          </p:cNvSpPr>
          <p:nvPr>
            <p:ph type="title"/>
          </p:nvPr>
        </p:nvSpPr>
        <p:spPr/>
        <p:txBody>
          <a:bodyPr/>
          <a:lstStyle/>
          <a:p>
            <a:r>
              <a:rPr lang="el-GR" dirty="0" smtClean="0"/>
              <a:t>Ψυχιατρική Μεταρρύθμιση </a:t>
            </a:r>
            <a:endParaRPr lang="el-GR" dirty="0"/>
          </a:p>
        </p:txBody>
      </p:sp>
      <p:sp>
        <p:nvSpPr>
          <p:cNvPr id="9" name="8 - Θέση περιεχομένου"/>
          <p:cNvSpPr>
            <a:spLocks noGrp="1"/>
          </p:cNvSpPr>
          <p:nvPr>
            <p:ph idx="1"/>
          </p:nvPr>
        </p:nvSpPr>
        <p:spPr/>
        <p:txBody>
          <a:bodyPr/>
          <a:lstStyle/>
          <a:p>
            <a:pPr marL="0" indent="0">
              <a:buNone/>
            </a:pPr>
            <a:r>
              <a:rPr lang="el-GR" dirty="0" smtClean="0"/>
              <a:t>Δημιουργηθήκαν τομείς ψυχικής υγείας σε κάθε Υγειονομική Περιφέρεια όπου εντάσσονται οι Μονάδες Ψυχικής Υγείας:</a:t>
            </a:r>
          </a:p>
          <a:p>
            <a:pPr lvl="1"/>
            <a:r>
              <a:rPr lang="el-GR" dirty="0" smtClean="0"/>
              <a:t>Ψυχιατρικές Κλινικές Γενικών Νοσοκομείων </a:t>
            </a:r>
          </a:p>
          <a:p>
            <a:pPr lvl="1"/>
            <a:r>
              <a:rPr lang="el-GR" dirty="0" smtClean="0"/>
              <a:t>Κέντρα Ψυχικής Υγείας </a:t>
            </a:r>
          </a:p>
          <a:p>
            <a:pPr lvl="1"/>
            <a:r>
              <a:rPr lang="el-GR" dirty="0" err="1" smtClean="0"/>
              <a:t>Ιατροπαιδαγωγικά</a:t>
            </a:r>
            <a:r>
              <a:rPr lang="el-GR" dirty="0" smtClean="0"/>
              <a:t> κέντρα </a:t>
            </a:r>
          </a:p>
          <a:p>
            <a:pPr lvl="1"/>
            <a:r>
              <a:rPr lang="el-GR" dirty="0" smtClean="0"/>
              <a:t>Μονάδες επαγγελματικής κατάρτισης και αποκατάστασης </a:t>
            </a:r>
          </a:p>
          <a:p>
            <a:pPr lvl="1"/>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Τίτλος"/>
          <p:cNvSpPr>
            <a:spLocks noGrp="1"/>
          </p:cNvSpPr>
          <p:nvPr>
            <p:ph type="title"/>
          </p:nvPr>
        </p:nvSpPr>
        <p:spPr/>
        <p:txBody>
          <a:bodyPr/>
          <a:lstStyle/>
          <a:p>
            <a:r>
              <a:rPr lang="el-GR" dirty="0" smtClean="0"/>
              <a:t>Ψυχιατρική Μεταρρύθμιση </a:t>
            </a:r>
            <a:endParaRPr lang="el-GR" dirty="0"/>
          </a:p>
        </p:txBody>
      </p:sp>
      <p:sp>
        <p:nvSpPr>
          <p:cNvPr id="9" name="8 - Θέση περιεχομένου"/>
          <p:cNvSpPr>
            <a:spLocks noGrp="1"/>
          </p:cNvSpPr>
          <p:nvPr>
            <p:ph idx="1"/>
          </p:nvPr>
        </p:nvSpPr>
        <p:spPr/>
        <p:txBody>
          <a:bodyPr/>
          <a:lstStyle/>
          <a:p>
            <a:r>
              <a:rPr lang="el-GR" dirty="0" smtClean="0"/>
              <a:t>Το 1999 υλοποιείται με κοινοτικούς και εθνικούς πόρους το πρόγραμμα «</a:t>
            </a:r>
            <a:r>
              <a:rPr lang="el-GR" dirty="0" err="1" smtClean="0"/>
              <a:t>Ψυχαργώ</a:t>
            </a:r>
            <a:r>
              <a:rPr lang="el-GR" dirty="0" smtClean="0"/>
              <a:t>»</a:t>
            </a:r>
          </a:p>
          <a:p>
            <a:r>
              <a:rPr lang="el-GR" dirty="0" smtClean="0"/>
              <a:t>Προβλέπει την επανένταξη 700 ασθενών που νοσηλεύονται στα ψυχιατρεία της χώρας </a:t>
            </a:r>
          </a:p>
          <a:p>
            <a:r>
              <a:rPr lang="el-GR" dirty="0" smtClean="0"/>
              <a:t>Το 2022 με πόρους του Ευρωπαϊκού  ταμείου στήριξης χρηματοδοτείται η έναρξη λειτουργίας πάνω από 100 δομών Ψυχοκοινωνικής Αποκατάστασης  </a:t>
            </a: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Περιφερειακή ενότητα </a:t>
            </a:r>
            <a:r>
              <a:rPr lang="el-GR" dirty="0" err="1" smtClean="0"/>
              <a:t>Αχαϊας</a:t>
            </a:r>
            <a:endParaRPr lang="el-GR" dirty="0"/>
          </a:p>
        </p:txBody>
      </p:sp>
      <p:sp>
        <p:nvSpPr>
          <p:cNvPr id="3" name="2 - Θέση περιεχομένου"/>
          <p:cNvSpPr>
            <a:spLocks noGrp="1"/>
          </p:cNvSpPr>
          <p:nvPr>
            <p:ph idx="1"/>
          </p:nvPr>
        </p:nvSpPr>
        <p:spPr>
          <a:xfrm>
            <a:off x="457200" y="1646237"/>
            <a:ext cx="8229600" cy="3870995"/>
          </a:xfrm>
        </p:spPr>
        <p:txBody>
          <a:bodyPr>
            <a:normAutofit fontScale="92500" lnSpcReduction="10000"/>
          </a:bodyPr>
          <a:lstStyle/>
          <a:p>
            <a:r>
              <a:rPr lang="el-GR" dirty="0" smtClean="0"/>
              <a:t>Πληθυσμός 296.574 άτομα</a:t>
            </a:r>
            <a:r>
              <a:rPr lang="en-US" dirty="0" smtClean="0"/>
              <a:t> </a:t>
            </a:r>
            <a:r>
              <a:rPr lang="el-GR" dirty="0" smtClean="0"/>
              <a:t>(2021)</a:t>
            </a:r>
          </a:p>
          <a:p>
            <a:pPr lvl="1"/>
            <a:r>
              <a:rPr lang="el-GR" dirty="0" smtClean="0"/>
              <a:t>65 ετών και άνω: 22% </a:t>
            </a:r>
          </a:p>
          <a:p>
            <a:pPr lvl="1"/>
            <a:endParaRPr lang="el-GR" dirty="0" smtClean="0"/>
          </a:p>
          <a:p>
            <a:r>
              <a:rPr lang="el-GR" dirty="0" smtClean="0"/>
              <a:t>Συνολική έκταση 3.274km² </a:t>
            </a:r>
          </a:p>
          <a:p>
            <a:endParaRPr lang="el-GR" dirty="0" smtClean="0"/>
          </a:p>
          <a:p>
            <a:r>
              <a:rPr lang="el-GR" dirty="0" smtClean="0"/>
              <a:t>Κατανομή εδαφών:</a:t>
            </a:r>
          </a:p>
          <a:p>
            <a:pPr lvl="1"/>
            <a:r>
              <a:rPr lang="el-GR" dirty="0" smtClean="0"/>
              <a:t>60% ορεινή</a:t>
            </a:r>
          </a:p>
          <a:p>
            <a:pPr lvl="1"/>
            <a:r>
              <a:rPr lang="el-GR" dirty="0" smtClean="0"/>
              <a:t>24% πεδινή</a:t>
            </a:r>
          </a:p>
          <a:p>
            <a:pPr lvl="1"/>
            <a:r>
              <a:rPr lang="el-GR" dirty="0" smtClean="0"/>
              <a:t>16% ημιορεινή</a:t>
            </a:r>
          </a:p>
          <a:p>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Τίτλος"/>
          <p:cNvSpPr>
            <a:spLocks noGrp="1"/>
          </p:cNvSpPr>
          <p:nvPr>
            <p:ph type="ctrTitle"/>
          </p:nvPr>
        </p:nvSpPr>
        <p:spPr/>
        <p:txBody>
          <a:bodyPr>
            <a:normAutofit/>
          </a:bodyPr>
          <a:lstStyle/>
          <a:p>
            <a:r>
              <a:rPr lang="el-GR" b="1" dirty="0" smtClean="0"/>
              <a:t>Δομές που λειτουργούν</a:t>
            </a:r>
            <a:endParaRPr lang="el-GR" dirty="0"/>
          </a:p>
        </p:txBody>
      </p:sp>
      <p:sp>
        <p:nvSpPr>
          <p:cNvPr id="3" name="2 - Θέση περιεχομένου"/>
          <p:cNvSpPr>
            <a:spLocks noGrp="1"/>
          </p:cNvSpPr>
          <p:nvPr>
            <p:ph type="subTitle" idx="1"/>
          </p:nvPr>
        </p:nvSpPr>
        <p:spPr/>
        <p:txBody>
          <a:bodyPr>
            <a:normAutofit/>
          </a:bodyPr>
          <a:lstStyle/>
          <a:p>
            <a:endParaRPr lang="el-GR" dirty="0" smtClean="0"/>
          </a:p>
          <a:p>
            <a:r>
              <a:rPr lang="el-GR" dirty="0" smtClean="0"/>
              <a:t>Και υπηρεσίες που παρέχονται </a:t>
            </a: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Δομές </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b="1" dirty="0" smtClean="0">
                <a:solidFill>
                  <a:srgbClr val="FFFF00"/>
                </a:solidFill>
              </a:rPr>
              <a:t>Ψυχιατρική Κλινική </a:t>
            </a:r>
            <a:r>
              <a:rPr lang="el-GR" dirty="0" smtClean="0"/>
              <a:t>του Πανεπιστημιακού Γενικού Νοσοκομείου Πατρών</a:t>
            </a:r>
          </a:p>
          <a:p>
            <a:r>
              <a:rPr lang="el-GR" b="1" dirty="0" smtClean="0">
                <a:solidFill>
                  <a:srgbClr val="FFFF00"/>
                </a:solidFill>
              </a:rPr>
              <a:t>Κέντρο Ψυχικής Υγείας </a:t>
            </a:r>
            <a:r>
              <a:rPr lang="el-GR" dirty="0" smtClean="0"/>
              <a:t>του Γενικού Νοσοκομείου Πατρών ο «Άγιος Ανδρέας»</a:t>
            </a:r>
          </a:p>
          <a:p>
            <a:r>
              <a:rPr lang="el-GR" b="1" dirty="0" smtClean="0">
                <a:solidFill>
                  <a:srgbClr val="FFFF00"/>
                </a:solidFill>
              </a:rPr>
              <a:t>ΕΚΕΨΥΕ</a:t>
            </a:r>
            <a:endParaRPr lang="el-GR" b="1" dirty="0" smtClean="0"/>
          </a:p>
          <a:p>
            <a:r>
              <a:rPr lang="el-GR" b="1" dirty="0" smtClean="0">
                <a:solidFill>
                  <a:srgbClr val="FFFF00"/>
                </a:solidFill>
              </a:rPr>
              <a:t>ΣΟΨΥ </a:t>
            </a:r>
          </a:p>
          <a:p>
            <a:r>
              <a:rPr lang="el-GR" b="1" dirty="0" smtClean="0">
                <a:solidFill>
                  <a:srgbClr val="FFFF00"/>
                </a:solidFill>
              </a:rPr>
              <a:t>ΦΡΟΝΤΙΖΩ </a:t>
            </a:r>
          </a:p>
          <a:p>
            <a:r>
              <a:rPr lang="el-GR" b="1" dirty="0" smtClean="0">
                <a:solidFill>
                  <a:srgbClr val="FFFF00"/>
                </a:solidFill>
              </a:rPr>
              <a:t>ΚΑΛΛΙΠΟΛΙΣ</a:t>
            </a:r>
          </a:p>
          <a:p>
            <a:r>
              <a:rPr lang="el-GR" b="1" dirty="0" err="1" smtClean="0">
                <a:solidFill>
                  <a:srgbClr val="FFFF00"/>
                </a:solidFill>
              </a:rPr>
              <a:t>Ιατροπαιδαγωγικό</a:t>
            </a:r>
            <a:r>
              <a:rPr lang="el-GR" b="1" dirty="0" smtClean="0">
                <a:solidFill>
                  <a:srgbClr val="FFFF00"/>
                </a:solidFill>
              </a:rPr>
              <a:t> Κέντρο του </a:t>
            </a:r>
            <a:r>
              <a:rPr lang="el-GR" b="1" dirty="0" err="1" smtClean="0">
                <a:solidFill>
                  <a:srgbClr val="FFFF00"/>
                </a:solidFill>
              </a:rPr>
              <a:t>Καραμανδανείου</a:t>
            </a:r>
            <a:r>
              <a:rPr lang="el-GR" b="1" dirty="0" smtClean="0">
                <a:solidFill>
                  <a:srgbClr val="FFFF00"/>
                </a:solidFill>
              </a:rPr>
              <a:t> </a:t>
            </a:r>
            <a:r>
              <a:rPr lang="el-GR" dirty="0" smtClean="0"/>
              <a:t>Νοσοκομείου Παίδων Πατρών</a:t>
            </a:r>
            <a:endParaRPr lang="el-GR" b="1" dirty="0" smtClean="0">
              <a:solidFill>
                <a:srgbClr val="FFFF00"/>
              </a:solidFill>
            </a:endParaRPr>
          </a:p>
          <a:p>
            <a:pPr>
              <a:buNone/>
            </a:pPr>
            <a:endParaRPr lang="el-GR" b="1" dirty="0" smtClean="0">
              <a:solidFill>
                <a:srgbClr val="FFFF00"/>
              </a:solidFill>
            </a:endParaRPr>
          </a:p>
          <a:p>
            <a:endParaRPr lang="el-GR" b="1" dirty="0" smtClean="0">
              <a:solidFill>
                <a:srgbClr val="FFFF00"/>
              </a:solidFill>
            </a:endParaRPr>
          </a:p>
          <a:p>
            <a:endParaRPr lang="el-GR" b="1" dirty="0" smtClean="0">
              <a:solidFill>
                <a:srgbClr val="FFFF00"/>
              </a:solidFill>
            </a:endParaRPr>
          </a:p>
          <a:p>
            <a:endParaRPr lang="el-GR" b="1" dirty="0" smtClean="0">
              <a:solidFill>
                <a:srgbClr val="FFFF00"/>
              </a:solidFill>
            </a:endParaRPr>
          </a:p>
          <a:p>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253536"/>
            <a:ext cx="8507288" cy="1143000"/>
          </a:xfrm>
        </p:spPr>
        <p:txBody>
          <a:bodyPr>
            <a:noAutofit/>
          </a:bodyPr>
          <a:lstStyle/>
          <a:p>
            <a:r>
              <a:rPr lang="el-GR" sz="3000" b="1" i="1" dirty="0" smtClean="0">
                <a:solidFill>
                  <a:srgbClr val="FFFF00"/>
                </a:solidFill>
              </a:rPr>
              <a:t>Ψυχιατρική Κλινική </a:t>
            </a:r>
            <a:r>
              <a:rPr lang="el-GR" sz="3000" i="1" dirty="0" smtClean="0"/>
              <a:t>του Πανεπιστημιακού Γενικού Νοσοκομείου Πατρών «Παναγία η Βοήθεια»</a:t>
            </a:r>
            <a:endParaRPr lang="el-GR" sz="3000" dirty="0"/>
          </a:p>
        </p:txBody>
      </p:sp>
      <p:sp>
        <p:nvSpPr>
          <p:cNvPr id="3" name="2 - Θέση περιεχομένου"/>
          <p:cNvSpPr>
            <a:spLocks noGrp="1"/>
          </p:cNvSpPr>
          <p:nvPr>
            <p:ph idx="1"/>
          </p:nvPr>
        </p:nvSpPr>
        <p:spPr>
          <a:xfrm>
            <a:off x="457200" y="1646237"/>
            <a:ext cx="8229600" cy="4807099"/>
          </a:xfrm>
        </p:spPr>
        <p:txBody>
          <a:bodyPr>
            <a:normAutofit/>
          </a:bodyPr>
          <a:lstStyle/>
          <a:p>
            <a:r>
              <a:rPr lang="el-GR" sz="3100" dirty="0" smtClean="0">
                <a:latin typeface="Times New Roman" pitchFamily="18" charset="0"/>
                <a:cs typeface="Times New Roman" pitchFamily="18" charset="0"/>
              </a:rPr>
              <a:t>Πτέρυγα </a:t>
            </a:r>
            <a:r>
              <a:rPr lang="el-GR" sz="3100" dirty="0" err="1" smtClean="0">
                <a:latin typeface="Times New Roman" pitchFamily="18" charset="0"/>
                <a:cs typeface="Times New Roman" pitchFamily="18" charset="0"/>
              </a:rPr>
              <a:t>ενδονοσοκομειακής</a:t>
            </a:r>
            <a:r>
              <a:rPr lang="el-GR" sz="3100" dirty="0" smtClean="0">
                <a:latin typeface="Times New Roman" pitchFamily="18" charset="0"/>
                <a:cs typeface="Times New Roman" pitchFamily="18" charset="0"/>
              </a:rPr>
              <a:t> περίθαλψης με 21 κλίνες</a:t>
            </a:r>
            <a:r>
              <a:rPr lang="el-GR" dirty="0" smtClean="0">
                <a:latin typeface="Times New Roman" pitchFamily="18" charset="0"/>
                <a:cs typeface="Times New Roman" pitchFamily="18" charset="0"/>
              </a:rPr>
              <a:t>.  </a:t>
            </a:r>
          </a:p>
          <a:p>
            <a:endParaRPr lang="el-GR" dirty="0" smtClean="0">
              <a:latin typeface="Times New Roman" pitchFamily="18" charset="0"/>
              <a:cs typeface="Times New Roman" pitchFamily="18" charset="0"/>
            </a:endParaRPr>
          </a:p>
          <a:p>
            <a:pPr algn="ctr"/>
            <a:endParaRPr lang="el-GR" dirty="0"/>
          </a:p>
        </p:txBody>
      </p:sp>
      <p:graphicFrame>
        <p:nvGraphicFramePr>
          <p:cNvPr id="4" name="3 - Πίνακας"/>
          <p:cNvGraphicFramePr>
            <a:graphicFrameLocks noGrp="1"/>
          </p:cNvGraphicFramePr>
          <p:nvPr/>
        </p:nvGraphicFramePr>
        <p:xfrm>
          <a:off x="611560" y="3212976"/>
          <a:ext cx="7416824" cy="2595880"/>
        </p:xfrm>
        <a:graphic>
          <a:graphicData uri="http://schemas.openxmlformats.org/drawingml/2006/table">
            <a:tbl>
              <a:tblPr firstRow="1" bandRow="1">
                <a:tableStyleId>{5C22544A-7EE6-4342-B048-85BDC9FD1C3A}</a:tableStyleId>
              </a:tblPr>
              <a:tblGrid>
                <a:gridCol w="5328592"/>
                <a:gridCol w="2088232"/>
              </a:tblGrid>
              <a:tr h="370840">
                <a:tc>
                  <a:txBody>
                    <a:bodyPr/>
                    <a:lstStyle/>
                    <a:p>
                      <a:r>
                        <a:rPr lang="el-GR" dirty="0" smtClean="0">
                          <a:latin typeface="Times New Roman" pitchFamily="18" charset="0"/>
                          <a:cs typeface="Times New Roman" pitchFamily="18" charset="0"/>
                        </a:rPr>
                        <a:t>Ψυχιατρική Κλινική 2023</a:t>
                      </a:r>
                      <a:endParaRPr lang="el-GR" dirty="0">
                        <a:latin typeface="Times New Roman" pitchFamily="18" charset="0"/>
                        <a:cs typeface="Times New Roman" pitchFamily="18" charset="0"/>
                      </a:endParaRPr>
                    </a:p>
                  </a:txBody>
                  <a:tcPr/>
                </a:tc>
                <a:tc>
                  <a:txBody>
                    <a:bodyPr/>
                    <a:lstStyle/>
                    <a:p>
                      <a:endParaRPr lang="el-GR" dirty="0">
                        <a:latin typeface="Times New Roman" pitchFamily="18" charset="0"/>
                        <a:cs typeface="Times New Roman" pitchFamily="18" charset="0"/>
                      </a:endParaRPr>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l-GR" dirty="0" smtClean="0">
                          <a:latin typeface="Times New Roman" pitchFamily="18" charset="0"/>
                          <a:cs typeface="Times New Roman" pitchFamily="18" charset="0"/>
                        </a:rPr>
                        <a:t>Εκούσιες νοσηλείες</a:t>
                      </a:r>
                    </a:p>
                  </a:txBody>
                  <a:tcPr/>
                </a:tc>
                <a:tc>
                  <a:txBody>
                    <a:bodyPr/>
                    <a:lstStyle/>
                    <a:p>
                      <a:pPr marL="0" algn="l" rtl="0" eaLnBrk="1" latinLnBrk="0" hangingPunct="1"/>
                      <a:r>
                        <a:rPr kumimoji="0" lang="el-GR" kern="1200" dirty="0" smtClean="0">
                          <a:solidFill>
                            <a:schemeClr val="dk1"/>
                          </a:solidFill>
                          <a:latin typeface="Times New Roman" pitchFamily="18" charset="0"/>
                          <a:ea typeface="+mn-ea"/>
                          <a:cs typeface="Times New Roman" pitchFamily="18" charset="0"/>
                        </a:rPr>
                        <a:t>80</a:t>
                      </a:r>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0" lang="el-GR" kern="1200" dirty="0" smtClean="0">
                          <a:solidFill>
                            <a:schemeClr val="dk1"/>
                          </a:solidFill>
                          <a:latin typeface="Times New Roman" pitchFamily="18" charset="0"/>
                          <a:ea typeface="+mn-ea"/>
                          <a:cs typeface="Times New Roman" pitchFamily="18" charset="0"/>
                        </a:rPr>
                        <a:t>Ακούσιες νοσηλείες</a:t>
                      </a:r>
                    </a:p>
                  </a:txBody>
                  <a:tcPr/>
                </a:tc>
                <a:tc>
                  <a:txBody>
                    <a:bodyPr/>
                    <a:lstStyle/>
                    <a:p>
                      <a:pPr marL="0" algn="l" rtl="0" eaLnBrk="1" latinLnBrk="0" hangingPunct="1"/>
                      <a:r>
                        <a:rPr kumimoji="0" lang="el-GR" kern="1200" dirty="0" smtClean="0">
                          <a:solidFill>
                            <a:schemeClr val="dk1"/>
                          </a:solidFill>
                          <a:latin typeface="Times New Roman" pitchFamily="18" charset="0"/>
                          <a:ea typeface="+mn-ea"/>
                          <a:cs typeface="Times New Roman" pitchFamily="18" charset="0"/>
                        </a:rPr>
                        <a:t>555</a:t>
                      </a:r>
                    </a:p>
                  </a:txBody>
                  <a:tcPr/>
                </a:tc>
              </a:tr>
              <a:tr h="370840">
                <a:tc>
                  <a:txBody>
                    <a:bodyPr/>
                    <a:lstStyle/>
                    <a:p>
                      <a:pPr marL="0" lvl="1" indent="0" algn="l"/>
                      <a:r>
                        <a:rPr lang="el-GR" dirty="0" smtClean="0">
                          <a:latin typeface="Times New Roman" pitchFamily="18" charset="0"/>
                          <a:cs typeface="Times New Roman" pitchFamily="18" charset="0"/>
                        </a:rPr>
                        <a:t>Νοσηλευθέντες ασθενείς</a:t>
                      </a:r>
                    </a:p>
                  </a:txBody>
                  <a:tcPr/>
                </a:tc>
                <a:tc>
                  <a:txBody>
                    <a:bodyPr/>
                    <a:lstStyle/>
                    <a:p>
                      <a:r>
                        <a:rPr lang="el-GR" dirty="0" smtClean="0">
                          <a:latin typeface="Times New Roman" pitchFamily="18" charset="0"/>
                          <a:cs typeface="Times New Roman" pitchFamily="18" charset="0"/>
                        </a:rPr>
                        <a:t>635</a:t>
                      </a:r>
                      <a:endParaRPr lang="el-GR" dirty="0">
                        <a:latin typeface="Times New Roman" pitchFamily="18" charset="0"/>
                        <a:cs typeface="Times New Roman" pitchFamily="18" charset="0"/>
                      </a:endParaRPr>
                    </a:p>
                  </a:txBody>
                  <a:tcPr/>
                </a:tc>
              </a:tr>
              <a:tr h="370840">
                <a:tc>
                  <a:txBody>
                    <a:bodyPr/>
                    <a:lstStyle/>
                    <a:p>
                      <a:r>
                        <a:rPr lang="el-GR" dirty="0" smtClean="0">
                          <a:latin typeface="Times New Roman" pitchFamily="18" charset="0"/>
                          <a:cs typeface="Times New Roman" pitchFamily="18" charset="0"/>
                        </a:rPr>
                        <a:t>Ασθενείς με διάρκεια νοσηλεία άνω των δύο μηνών</a:t>
                      </a:r>
                      <a:endParaRPr lang="el-GR" dirty="0">
                        <a:latin typeface="Times New Roman" pitchFamily="18" charset="0"/>
                        <a:cs typeface="Times New Roman" pitchFamily="18" charset="0"/>
                      </a:endParaRPr>
                    </a:p>
                  </a:txBody>
                  <a:tcPr/>
                </a:tc>
                <a:tc>
                  <a:txBody>
                    <a:bodyPr/>
                    <a:lstStyle/>
                    <a:p>
                      <a:r>
                        <a:rPr lang="el-GR" dirty="0" smtClean="0">
                          <a:latin typeface="Times New Roman" pitchFamily="18" charset="0"/>
                          <a:cs typeface="Times New Roman" pitchFamily="18" charset="0"/>
                        </a:rPr>
                        <a:t>21</a:t>
                      </a:r>
                      <a:endParaRPr lang="el-GR" dirty="0">
                        <a:latin typeface="Times New Roman" pitchFamily="18" charset="0"/>
                        <a:cs typeface="Times New Roman" pitchFamily="18" charset="0"/>
                      </a:endParaRPr>
                    </a:p>
                  </a:txBody>
                  <a:tcPr/>
                </a:tc>
              </a:tr>
              <a:tr h="370840">
                <a:tc>
                  <a:txBody>
                    <a:bodyPr/>
                    <a:lstStyle/>
                    <a:p>
                      <a:r>
                        <a:rPr lang="el-GR" dirty="0" smtClean="0">
                          <a:latin typeface="Times New Roman" pitchFamily="18" charset="0"/>
                          <a:cs typeface="Times New Roman" pitchFamily="18" charset="0"/>
                        </a:rPr>
                        <a:t>Ασθενείς που </a:t>
                      </a:r>
                      <a:r>
                        <a:rPr lang="el-GR" dirty="0" err="1" smtClean="0">
                          <a:latin typeface="Times New Roman" pitchFamily="18" charset="0"/>
                          <a:cs typeface="Times New Roman" pitchFamily="18" charset="0"/>
                        </a:rPr>
                        <a:t>επανεισήχθησαν</a:t>
                      </a:r>
                      <a:r>
                        <a:rPr lang="el-GR" dirty="0" smtClean="0">
                          <a:latin typeface="Times New Roman" pitchFamily="18" charset="0"/>
                          <a:cs typeface="Times New Roman" pitchFamily="18" charset="0"/>
                        </a:rPr>
                        <a:t> εντός του έτους</a:t>
                      </a:r>
                      <a:endParaRPr lang="el-GR" dirty="0">
                        <a:latin typeface="Times New Roman" pitchFamily="18" charset="0"/>
                        <a:cs typeface="Times New Roman" pitchFamily="18" charset="0"/>
                      </a:endParaRPr>
                    </a:p>
                  </a:txBody>
                  <a:tcPr/>
                </a:tc>
                <a:tc>
                  <a:txBody>
                    <a:bodyPr/>
                    <a:lstStyle/>
                    <a:p>
                      <a:r>
                        <a:rPr lang="el-GR" dirty="0" smtClean="0">
                          <a:latin typeface="Times New Roman" pitchFamily="18" charset="0"/>
                          <a:cs typeface="Times New Roman" pitchFamily="18" charset="0"/>
                        </a:rPr>
                        <a:t>79</a:t>
                      </a:r>
                      <a:endParaRPr lang="el-GR" dirty="0">
                        <a:latin typeface="Times New Roman" pitchFamily="18" charset="0"/>
                        <a:cs typeface="Times New Roman" pitchFamily="18" charset="0"/>
                      </a:endParaRPr>
                    </a:p>
                  </a:txBody>
                  <a:tcPr/>
                </a:tc>
              </a:tr>
              <a:tr h="370840">
                <a:tc>
                  <a:txBody>
                    <a:bodyPr/>
                    <a:lstStyle/>
                    <a:p>
                      <a:r>
                        <a:rPr lang="el-GR" dirty="0" smtClean="0">
                          <a:latin typeface="Times New Roman" pitchFamily="18" charset="0"/>
                          <a:cs typeface="Times New Roman" pitchFamily="18" charset="0"/>
                        </a:rPr>
                        <a:t>Μέση διάρκεια νοσηλείας</a:t>
                      </a:r>
                      <a:endParaRPr lang="el-GR" dirty="0">
                        <a:latin typeface="Times New Roman" pitchFamily="18" charset="0"/>
                        <a:cs typeface="Times New Roman" pitchFamily="18" charset="0"/>
                      </a:endParaRPr>
                    </a:p>
                  </a:txBody>
                  <a:tcPr/>
                </a:tc>
                <a:tc>
                  <a:txBody>
                    <a:bodyPr/>
                    <a:lstStyle/>
                    <a:p>
                      <a:r>
                        <a:rPr lang="el-GR" dirty="0" smtClean="0">
                          <a:latin typeface="Times New Roman" pitchFamily="18" charset="0"/>
                          <a:cs typeface="Times New Roman" pitchFamily="18" charset="0"/>
                        </a:rPr>
                        <a:t>16,5 ημέρες</a:t>
                      </a:r>
                      <a:endParaRPr lang="el-GR"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253536"/>
            <a:ext cx="8507288" cy="1143000"/>
          </a:xfrm>
        </p:spPr>
        <p:txBody>
          <a:bodyPr>
            <a:noAutofit/>
          </a:bodyPr>
          <a:lstStyle/>
          <a:p>
            <a:r>
              <a:rPr lang="el-GR" sz="3000" b="1" i="1" dirty="0" smtClean="0">
                <a:solidFill>
                  <a:srgbClr val="FFFF00"/>
                </a:solidFill>
              </a:rPr>
              <a:t>Ψυχιατρική Κλινική </a:t>
            </a:r>
            <a:r>
              <a:rPr lang="el-GR" sz="3000" i="1" dirty="0" smtClean="0"/>
              <a:t>του Πανεπιστημιακού Γενικού Νοσοκομείου Πατρών «Παναγία η Βοήθεια»</a:t>
            </a:r>
            <a:endParaRPr lang="el-GR" sz="3000" dirty="0"/>
          </a:p>
        </p:txBody>
      </p:sp>
      <p:sp>
        <p:nvSpPr>
          <p:cNvPr id="3" name="2 - Θέση περιεχομένου"/>
          <p:cNvSpPr>
            <a:spLocks noGrp="1"/>
          </p:cNvSpPr>
          <p:nvPr>
            <p:ph idx="1"/>
          </p:nvPr>
        </p:nvSpPr>
        <p:spPr>
          <a:xfrm>
            <a:off x="457200" y="1646237"/>
            <a:ext cx="8229600" cy="4807099"/>
          </a:xfrm>
        </p:spPr>
        <p:txBody>
          <a:bodyPr>
            <a:normAutofit/>
          </a:bodyPr>
          <a:lstStyle/>
          <a:p>
            <a:endParaRPr lang="el-GR" dirty="0" smtClean="0">
              <a:latin typeface="Times New Roman" pitchFamily="18" charset="0"/>
              <a:cs typeface="Times New Roman" pitchFamily="18" charset="0"/>
            </a:endParaRPr>
          </a:p>
          <a:p>
            <a:endParaRPr lang="el-GR" dirty="0" smtClean="0">
              <a:latin typeface="Times New Roman" pitchFamily="18" charset="0"/>
              <a:cs typeface="Times New Roman" pitchFamily="18" charset="0"/>
            </a:endParaRPr>
          </a:p>
          <a:p>
            <a:endParaRPr lang="el-GR" dirty="0" smtClean="0">
              <a:latin typeface="Times New Roman" pitchFamily="18" charset="0"/>
              <a:cs typeface="Times New Roman" pitchFamily="18" charset="0"/>
            </a:endParaRPr>
          </a:p>
          <a:p>
            <a:endParaRPr lang="el-GR" dirty="0" smtClean="0">
              <a:latin typeface="Times New Roman" pitchFamily="18" charset="0"/>
              <a:cs typeface="Times New Roman" pitchFamily="18" charset="0"/>
            </a:endParaRPr>
          </a:p>
          <a:p>
            <a:endParaRPr lang="el-GR" dirty="0" smtClean="0">
              <a:latin typeface="Times New Roman" pitchFamily="18" charset="0"/>
              <a:cs typeface="Times New Roman" pitchFamily="18" charset="0"/>
            </a:endParaRPr>
          </a:p>
          <a:p>
            <a:pPr>
              <a:buNone/>
            </a:pPr>
            <a:endParaRPr lang="el-GR" dirty="0" smtClean="0"/>
          </a:p>
          <a:p>
            <a:endParaRPr lang="el-GR" dirty="0" smtClean="0"/>
          </a:p>
          <a:p>
            <a:endParaRPr lang="el-GR" dirty="0" smtClean="0"/>
          </a:p>
          <a:p>
            <a:endParaRPr lang="el-GR" dirty="0"/>
          </a:p>
        </p:txBody>
      </p:sp>
      <p:graphicFrame>
        <p:nvGraphicFramePr>
          <p:cNvPr id="4" name="3 - Πίνακας"/>
          <p:cNvGraphicFramePr>
            <a:graphicFrameLocks noGrp="1"/>
          </p:cNvGraphicFramePr>
          <p:nvPr/>
        </p:nvGraphicFramePr>
        <p:xfrm>
          <a:off x="611560" y="2348880"/>
          <a:ext cx="7992888" cy="2219960"/>
        </p:xfrm>
        <a:graphic>
          <a:graphicData uri="http://schemas.openxmlformats.org/drawingml/2006/table">
            <a:tbl>
              <a:tblPr firstRow="1" bandRow="1">
                <a:tableStyleId>{5C22544A-7EE6-4342-B048-85BDC9FD1C3A}</a:tableStyleId>
              </a:tblPr>
              <a:tblGrid>
                <a:gridCol w="5976664"/>
                <a:gridCol w="2016224"/>
              </a:tblGrid>
              <a:tr h="139040">
                <a:tc>
                  <a:txBody>
                    <a:bodyPr/>
                    <a:lstStyle/>
                    <a:p>
                      <a:r>
                        <a:rPr lang="el-GR" dirty="0" smtClean="0">
                          <a:latin typeface="Times New Roman" pitchFamily="18" charset="0"/>
                          <a:cs typeface="Times New Roman" pitchFamily="18" charset="0"/>
                        </a:rPr>
                        <a:t> Εξωτερικά ιατρεία 2023</a:t>
                      </a:r>
                      <a:endParaRPr lang="el-GR" dirty="0">
                        <a:latin typeface="Times New Roman" pitchFamily="18" charset="0"/>
                        <a:cs typeface="Times New Roman" pitchFamily="18" charset="0"/>
                      </a:endParaRPr>
                    </a:p>
                  </a:txBody>
                  <a:tcPr/>
                </a:tc>
                <a:tc>
                  <a:txBody>
                    <a:bodyPr/>
                    <a:lstStyle/>
                    <a:p>
                      <a:endParaRPr lang="el-GR">
                        <a:latin typeface="Times New Roman" pitchFamily="18" charset="0"/>
                        <a:cs typeface="Times New Roman" pitchFamily="18" charset="0"/>
                      </a:endParaRPr>
                    </a:p>
                  </a:txBody>
                  <a:tcPr/>
                </a:tc>
              </a:tr>
              <a:tr h="370840">
                <a:tc>
                  <a:txBody>
                    <a:bodyPr/>
                    <a:lstStyle/>
                    <a:p>
                      <a:r>
                        <a:rPr lang="el-GR" dirty="0" smtClean="0">
                          <a:latin typeface="Times New Roman" pitchFamily="18" charset="0"/>
                          <a:cs typeface="Times New Roman" pitchFamily="18" charset="0"/>
                        </a:rPr>
                        <a:t>Τακτικά εξωτερικά ιατρεία </a:t>
                      </a:r>
                      <a:endParaRPr lang="el-GR" dirty="0">
                        <a:latin typeface="Times New Roman" pitchFamily="18" charset="0"/>
                        <a:cs typeface="Times New Roman" pitchFamily="18" charset="0"/>
                      </a:endParaRPr>
                    </a:p>
                  </a:txBody>
                  <a:tcPr/>
                </a:tc>
                <a:tc>
                  <a:txBody>
                    <a:bodyPr/>
                    <a:lstStyle/>
                    <a:p>
                      <a:r>
                        <a:rPr lang="el-GR" dirty="0" smtClean="0">
                          <a:latin typeface="Times New Roman" pitchFamily="18" charset="0"/>
                          <a:cs typeface="Times New Roman" pitchFamily="18" charset="0"/>
                        </a:rPr>
                        <a:t>2350</a:t>
                      </a:r>
                      <a:endParaRPr lang="el-GR" dirty="0">
                        <a:latin typeface="Times New Roman" pitchFamily="18" charset="0"/>
                        <a:cs typeface="Times New Roman" pitchFamily="18" charset="0"/>
                      </a:endParaRPr>
                    </a:p>
                  </a:txBody>
                  <a:tcPr/>
                </a:tc>
              </a:tr>
              <a:tr h="370840">
                <a:tc>
                  <a:txBody>
                    <a:bodyPr/>
                    <a:lstStyle/>
                    <a:p>
                      <a:r>
                        <a:rPr lang="el-GR" dirty="0" smtClean="0">
                          <a:latin typeface="Times New Roman" pitchFamily="18" charset="0"/>
                          <a:cs typeface="Times New Roman" pitchFamily="18" charset="0"/>
                        </a:rPr>
                        <a:t>Ειδικό ιατρείο </a:t>
                      </a:r>
                      <a:r>
                        <a:rPr lang="el-GR" dirty="0" err="1" smtClean="0">
                          <a:latin typeface="Times New Roman" pitchFamily="18" charset="0"/>
                          <a:cs typeface="Times New Roman" pitchFamily="18" charset="0"/>
                        </a:rPr>
                        <a:t>ψυχογηριατρικής</a:t>
                      </a:r>
                      <a:r>
                        <a:rPr lang="el-GR" dirty="0" smtClean="0">
                          <a:latin typeface="Times New Roman" pitchFamily="18" charset="0"/>
                          <a:cs typeface="Times New Roman" pitchFamily="18" charset="0"/>
                        </a:rPr>
                        <a:t> </a:t>
                      </a:r>
                      <a:endParaRPr lang="el-GR" dirty="0">
                        <a:latin typeface="Times New Roman" pitchFamily="18" charset="0"/>
                        <a:cs typeface="Times New Roman" pitchFamily="18" charset="0"/>
                      </a:endParaRPr>
                    </a:p>
                  </a:txBody>
                  <a:tcPr/>
                </a:tc>
                <a:tc>
                  <a:txBody>
                    <a:bodyPr/>
                    <a:lstStyle/>
                    <a:p>
                      <a:r>
                        <a:rPr lang="el-GR" dirty="0" smtClean="0">
                          <a:latin typeface="Times New Roman" pitchFamily="18" charset="0"/>
                          <a:cs typeface="Times New Roman" pitchFamily="18" charset="0"/>
                        </a:rPr>
                        <a:t>155</a:t>
                      </a:r>
                      <a:endParaRPr lang="el-GR" dirty="0">
                        <a:latin typeface="Times New Roman" pitchFamily="18" charset="0"/>
                        <a:cs typeface="Times New Roman" pitchFamily="18" charset="0"/>
                      </a:endParaRPr>
                    </a:p>
                  </a:txBody>
                  <a:tcPr/>
                </a:tc>
              </a:tr>
              <a:tr h="370840">
                <a:tc>
                  <a:txBody>
                    <a:bodyPr/>
                    <a:lstStyle/>
                    <a:p>
                      <a:r>
                        <a:rPr lang="el-GR" dirty="0" smtClean="0">
                          <a:latin typeface="Times New Roman" pitchFamily="18" charset="0"/>
                          <a:cs typeface="Times New Roman" pitchFamily="18" charset="0"/>
                        </a:rPr>
                        <a:t>Ιατρείο </a:t>
                      </a:r>
                      <a:r>
                        <a:rPr lang="el-GR" dirty="0" err="1" smtClean="0">
                          <a:latin typeface="Times New Roman" pitchFamily="18" charset="0"/>
                          <a:cs typeface="Times New Roman" pitchFamily="18" charset="0"/>
                        </a:rPr>
                        <a:t>αλκοολογίας</a:t>
                      </a:r>
                      <a:endParaRPr lang="el-GR" dirty="0">
                        <a:latin typeface="Times New Roman" pitchFamily="18" charset="0"/>
                        <a:cs typeface="Times New Roman" pitchFamily="18" charset="0"/>
                      </a:endParaRPr>
                    </a:p>
                  </a:txBody>
                  <a:tcPr/>
                </a:tc>
                <a:tc>
                  <a:txBody>
                    <a:bodyPr/>
                    <a:lstStyle/>
                    <a:p>
                      <a:r>
                        <a:rPr lang="el-GR" dirty="0" smtClean="0">
                          <a:latin typeface="Times New Roman" pitchFamily="18" charset="0"/>
                          <a:cs typeface="Times New Roman" pitchFamily="18" charset="0"/>
                        </a:rPr>
                        <a:t>41</a:t>
                      </a:r>
                      <a:endParaRPr lang="el-GR" dirty="0">
                        <a:latin typeface="Times New Roman" pitchFamily="18" charset="0"/>
                        <a:cs typeface="Times New Roman" pitchFamily="18" charset="0"/>
                      </a:endParaRPr>
                    </a:p>
                  </a:txBody>
                  <a:tcPr/>
                </a:tc>
              </a:tr>
              <a:tr h="370840">
                <a:tc>
                  <a:txBody>
                    <a:bodyPr/>
                    <a:lstStyle/>
                    <a:p>
                      <a:r>
                        <a:rPr lang="el-GR" dirty="0" smtClean="0">
                          <a:latin typeface="Times New Roman" pitchFamily="18" charset="0"/>
                          <a:cs typeface="Times New Roman" pitchFamily="18" charset="0"/>
                        </a:rPr>
                        <a:t>Ειδικό ιατρείο ποιότητας ζωής</a:t>
                      </a:r>
                      <a:endParaRPr lang="el-GR" dirty="0">
                        <a:latin typeface="Times New Roman" pitchFamily="18" charset="0"/>
                        <a:cs typeface="Times New Roman" pitchFamily="18" charset="0"/>
                      </a:endParaRPr>
                    </a:p>
                  </a:txBody>
                  <a:tcPr/>
                </a:tc>
                <a:tc>
                  <a:txBody>
                    <a:bodyPr/>
                    <a:lstStyle/>
                    <a:p>
                      <a:r>
                        <a:rPr lang="el-GR" dirty="0" smtClean="0">
                          <a:latin typeface="Times New Roman" pitchFamily="18" charset="0"/>
                          <a:cs typeface="Times New Roman" pitchFamily="18" charset="0"/>
                        </a:rPr>
                        <a:t>92</a:t>
                      </a:r>
                      <a:endParaRPr lang="el-GR" dirty="0">
                        <a:latin typeface="Times New Roman" pitchFamily="18" charset="0"/>
                        <a:cs typeface="Times New Roman" pitchFamily="18" charset="0"/>
                      </a:endParaRPr>
                    </a:p>
                  </a:txBody>
                  <a:tcPr/>
                </a:tc>
              </a:tr>
              <a:tr h="370840">
                <a:tc>
                  <a:txBody>
                    <a:bodyPr/>
                    <a:lstStyle/>
                    <a:p>
                      <a:r>
                        <a:rPr lang="el-GR" dirty="0" smtClean="0">
                          <a:latin typeface="Times New Roman" pitchFamily="18" charset="0"/>
                          <a:cs typeface="Times New Roman" pitchFamily="18" charset="0"/>
                        </a:rPr>
                        <a:t>Ψυχοθεραπείες</a:t>
                      </a:r>
                      <a:r>
                        <a:rPr lang="el-GR" baseline="0" dirty="0" smtClean="0">
                          <a:latin typeface="Times New Roman" pitchFamily="18" charset="0"/>
                          <a:cs typeface="Times New Roman" pitchFamily="18" charset="0"/>
                        </a:rPr>
                        <a:t> (ωριαίες) </a:t>
                      </a:r>
                      <a:endParaRPr lang="el-GR" dirty="0">
                        <a:latin typeface="Times New Roman" pitchFamily="18" charset="0"/>
                        <a:cs typeface="Times New Roman" pitchFamily="18" charset="0"/>
                      </a:endParaRPr>
                    </a:p>
                  </a:txBody>
                  <a:tcPr/>
                </a:tc>
                <a:tc>
                  <a:txBody>
                    <a:bodyPr/>
                    <a:lstStyle/>
                    <a:p>
                      <a:r>
                        <a:rPr lang="el-GR" dirty="0" smtClean="0">
                          <a:latin typeface="Times New Roman" pitchFamily="18" charset="0"/>
                          <a:cs typeface="Times New Roman" pitchFamily="18" charset="0"/>
                        </a:rPr>
                        <a:t>477</a:t>
                      </a:r>
                      <a:endParaRPr lang="el-GR" dirty="0">
                        <a:latin typeface="Times New Roman" pitchFamily="18" charset="0"/>
                        <a:cs typeface="Times New Roman" pitchFamily="18" charset="0"/>
                      </a:endParaRPr>
                    </a:p>
                  </a:txBody>
                  <a:tcPr/>
                </a:tc>
              </a:tr>
            </a:tbl>
          </a:graphicData>
        </a:graphic>
      </p:graphicFrame>
      <p:graphicFrame>
        <p:nvGraphicFramePr>
          <p:cNvPr id="5" name="4 - Πίνακας"/>
          <p:cNvGraphicFramePr>
            <a:graphicFrameLocks noGrp="1"/>
          </p:cNvGraphicFramePr>
          <p:nvPr/>
        </p:nvGraphicFramePr>
        <p:xfrm>
          <a:off x="611560" y="4725144"/>
          <a:ext cx="7992888" cy="741680"/>
        </p:xfrm>
        <a:graphic>
          <a:graphicData uri="http://schemas.openxmlformats.org/drawingml/2006/table">
            <a:tbl>
              <a:tblPr firstRow="1" bandRow="1">
                <a:tableStyleId>{5C22544A-7EE6-4342-B048-85BDC9FD1C3A}</a:tableStyleId>
              </a:tblPr>
              <a:tblGrid>
                <a:gridCol w="5976664"/>
                <a:gridCol w="2016224"/>
              </a:tblGrid>
              <a:tr h="370840">
                <a:tc>
                  <a:txBody>
                    <a:bodyPr/>
                    <a:lstStyle/>
                    <a:p>
                      <a:r>
                        <a:rPr lang="el-GR" dirty="0" smtClean="0">
                          <a:latin typeface="Times New Roman" pitchFamily="18" charset="0"/>
                          <a:cs typeface="Times New Roman" pitchFamily="18" charset="0"/>
                        </a:rPr>
                        <a:t>Τμήμα Επειγόντων Περιστατικών (ΤΕΠ)</a:t>
                      </a:r>
                      <a:endParaRPr lang="el-GR" dirty="0"/>
                    </a:p>
                  </a:txBody>
                  <a:tcPr/>
                </a:tc>
                <a:tc>
                  <a:txBody>
                    <a:bodyPr/>
                    <a:lstStyle/>
                    <a:p>
                      <a:endParaRPr lang="el-GR"/>
                    </a:p>
                  </a:txBody>
                  <a:tcPr/>
                </a:tc>
              </a:tr>
              <a:tr h="370840">
                <a:tc>
                  <a:txBody>
                    <a:bodyPr/>
                    <a:lstStyle/>
                    <a:p>
                      <a:r>
                        <a:rPr lang="el-GR" dirty="0" smtClean="0">
                          <a:latin typeface="Times New Roman" pitchFamily="18" charset="0"/>
                          <a:cs typeface="Times New Roman" pitchFamily="18" charset="0"/>
                        </a:rPr>
                        <a:t>Περιστατικά</a:t>
                      </a:r>
                      <a:endParaRPr lang="el-GR" dirty="0"/>
                    </a:p>
                  </a:txBody>
                  <a:tcPr/>
                </a:tc>
                <a:tc>
                  <a:txBody>
                    <a:bodyPr/>
                    <a:lstStyle/>
                    <a:p>
                      <a:r>
                        <a:rPr lang="el-GR" dirty="0" smtClean="0">
                          <a:latin typeface="Times New Roman" pitchFamily="18" charset="0"/>
                          <a:cs typeface="Times New Roman" pitchFamily="18" charset="0"/>
                        </a:rPr>
                        <a:t>2868</a:t>
                      </a:r>
                      <a:endParaRPr lang="el-GR"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253536"/>
            <a:ext cx="8507288" cy="1143000"/>
          </a:xfrm>
        </p:spPr>
        <p:txBody>
          <a:bodyPr>
            <a:noAutofit/>
          </a:bodyPr>
          <a:lstStyle/>
          <a:p>
            <a:r>
              <a:rPr lang="el-GR" sz="3000" b="1" i="1" dirty="0" smtClean="0">
                <a:solidFill>
                  <a:srgbClr val="FFFF00"/>
                </a:solidFill>
              </a:rPr>
              <a:t>Ψυχιατρική Κλινική </a:t>
            </a:r>
            <a:r>
              <a:rPr lang="el-GR" sz="3000" i="1" dirty="0" smtClean="0"/>
              <a:t>του Πανεπιστημιακού Γενικού Νοσοκομείου Πατρών «Παναγία η Βοήθεια»</a:t>
            </a:r>
            <a:endParaRPr lang="el-GR" sz="3000" dirty="0"/>
          </a:p>
        </p:txBody>
      </p:sp>
      <p:sp>
        <p:nvSpPr>
          <p:cNvPr id="3" name="2 - Θέση περιεχομένου"/>
          <p:cNvSpPr>
            <a:spLocks noGrp="1"/>
          </p:cNvSpPr>
          <p:nvPr>
            <p:ph idx="1"/>
          </p:nvPr>
        </p:nvSpPr>
        <p:spPr>
          <a:xfrm>
            <a:off x="457200" y="1646237"/>
            <a:ext cx="8229600" cy="3870995"/>
          </a:xfrm>
        </p:spPr>
        <p:txBody>
          <a:bodyPr>
            <a:normAutofit fontScale="92500" lnSpcReduction="10000"/>
          </a:bodyPr>
          <a:lstStyle/>
          <a:p>
            <a:r>
              <a:rPr lang="el-GR" dirty="0" smtClean="0">
                <a:latin typeface="Times New Roman" pitchFamily="18" charset="0"/>
                <a:cs typeface="Times New Roman" pitchFamily="18" charset="0"/>
              </a:rPr>
              <a:t>2 ξενώνες Ψυχοκοινωνικής αποκατάστασης</a:t>
            </a:r>
          </a:p>
          <a:p>
            <a:r>
              <a:rPr lang="el-GR" dirty="0" smtClean="0">
                <a:latin typeface="Times New Roman" pitchFamily="18" charset="0"/>
                <a:cs typeface="Times New Roman" pitchFamily="18" charset="0"/>
              </a:rPr>
              <a:t>2 </a:t>
            </a:r>
            <a:r>
              <a:rPr lang="el-GR" dirty="0" err="1" smtClean="0">
                <a:latin typeface="Times New Roman" pitchFamily="18" charset="0"/>
                <a:cs typeface="Times New Roman" pitchFamily="18" charset="0"/>
              </a:rPr>
              <a:t>διαμερισμάτα</a:t>
            </a:r>
            <a:r>
              <a:rPr lang="el-GR" dirty="0" smtClean="0">
                <a:latin typeface="Times New Roman" pitchFamily="18" charset="0"/>
                <a:cs typeface="Times New Roman" pitchFamily="18" charset="0"/>
              </a:rPr>
              <a:t> υποστηριζόμενης διαβίωσης </a:t>
            </a:r>
          </a:p>
          <a:p>
            <a:endParaRPr lang="el-GR" dirty="0" smtClean="0">
              <a:latin typeface="Times New Roman" pitchFamily="18" charset="0"/>
              <a:cs typeface="Times New Roman" pitchFamily="18" charset="0"/>
            </a:endParaRPr>
          </a:p>
          <a:p>
            <a:pPr algn="ctr">
              <a:buNone/>
            </a:pPr>
            <a:r>
              <a:rPr lang="el-GR" dirty="0" smtClean="0">
                <a:latin typeface="Times New Roman" pitchFamily="18" charset="0"/>
                <a:cs typeface="Times New Roman" pitchFamily="18" charset="0"/>
              </a:rPr>
              <a:t>Με συνολικά </a:t>
            </a:r>
            <a:r>
              <a:rPr lang="el-GR" u="sng" dirty="0" smtClean="0">
                <a:solidFill>
                  <a:srgbClr val="FFFF00"/>
                </a:solidFill>
                <a:latin typeface="Times New Roman" pitchFamily="18" charset="0"/>
                <a:cs typeface="Times New Roman" pitchFamily="18" charset="0"/>
              </a:rPr>
              <a:t>30 ωφελούμενους</a:t>
            </a:r>
            <a:endParaRPr lang="el-GR" b="1" dirty="0" smtClean="0">
              <a:latin typeface="Times New Roman" pitchFamily="18" charset="0"/>
              <a:cs typeface="Times New Roman" pitchFamily="18" charset="0"/>
            </a:endParaRPr>
          </a:p>
          <a:p>
            <a:pPr algn="just"/>
            <a:endParaRPr lang="el-GR" dirty="0" smtClean="0">
              <a:latin typeface="Times New Roman" pitchFamily="18" charset="0"/>
              <a:cs typeface="Times New Roman" pitchFamily="18" charset="0"/>
            </a:endParaRPr>
          </a:p>
          <a:p>
            <a:pPr algn="ctr">
              <a:buNone/>
            </a:pPr>
            <a:r>
              <a:rPr lang="el-GR" dirty="0" smtClean="0">
                <a:latin typeface="Times New Roman" pitchFamily="18" charset="0"/>
                <a:cs typeface="Times New Roman" pitchFamily="18" charset="0"/>
              </a:rPr>
              <a:t>Οι ξενώνες λόγω της έλλειψης κλινών σε οικοτροφεία λειτουργούν εν πολλοίς </a:t>
            </a:r>
          </a:p>
          <a:p>
            <a:pPr algn="ctr">
              <a:buNone/>
            </a:pPr>
            <a:r>
              <a:rPr lang="el-GR" dirty="0" smtClean="0">
                <a:latin typeface="Times New Roman" pitchFamily="18" charset="0"/>
                <a:cs typeface="Times New Roman" pitchFamily="18" charset="0"/>
              </a:rPr>
              <a:t>ως οικοτροφεία με ωφελούμενους να παραμένουν σε αυτούς πέραν της προβλεπόμενης τριετίας   </a:t>
            </a:r>
          </a:p>
          <a:p>
            <a:endParaRPr lang="el-GR" dirty="0" smtClean="0"/>
          </a:p>
          <a:p>
            <a:endParaRPr lang="el-GR" dirty="0" smtClean="0"/>
          </a:p>
          <a:p>
            <a:endParaRPr lang="el-GR" dirty="0" smtClean="0"/>
          </a:p>
          <a:p>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253536"/>
            <a:ext cx="8507288" cy="1143000"/>
          </a:xfrm>
        </p:spPr>
        <p:txBody>
          <a:bodyPr>
            <a:noAutofit/>
          </a:bodyPr>
          <a:lstStyle/>
          <a:p>
            <a:r>
              <a:rPr lang="el-GR" sz="3200" b="1" i="1" dirty="0" smtClean="0">
                <a:solidFill>
                  <a:srgbClr val="FFFF00"/>
                </a:solidFill>
              </a:rPr>
              <a:t>Κέντρο Ψυχικής Υγείας </a:t>
            </a:r>
            <a:r>
              <a:rPr lang="el-GR" sz="3200" i="1" dirty="0" smtClean="0"/>
              <a:t>του Γενικού Νοσοκομείου Πατρών ο «Άγιος Ανδρέας»</a:t>
            </a:r>
            <a:endParaRPr lang="el-GR" sz="3000" dirty="0"/>
          </a:p>
        </p:txBody>
      </p:sp>
      <p:sp>
        <p:nvSpPr>
          <p:cNvPr id="3" name="2 - Θέση περιεχομένου"/>
          <p:cNvSpPr>
            <a:spLocks noGrp="1"/>
          </p:cNvSpPr>
          <p:nvPr>
            <p:ph idx="1"/>
          </p:nvPr>
        </p:nvSpPr>
        <p:spPr>
          <a:xfrm>
            <a:off x="611560" y="1484784"/>
            <a:ext cx="8229600" cy="4735091"/>
          </a:xfrm>
        </p:spPr>
        <p:txBody>
          <a:bodyPr>
            <a:normAutofit/>
          </a:bodyPr>
          <a:lstStyle/>
          <a:p>
            <a:pPr lvl="1"/>
            <a:endParaRPr lang="el-GR" sz="3000" dirty="0" smtClean="0"/>
          </a:p>
          <a:p>
            <a:endParaRPr lang="el-GR" sz="3600" dirty="0" smtClean="0"/>
          </a:p>
          <a:p>
            <a:endParaRPr lang="el-GR" sz="3600" dirty="0" smtClean="0"/>
          </a:p>
          <a:p>
            <a:endParaRPr lang="el-GR" sz="3600" dirty="0"/>
          </a:p>
        </p:txBody>
      </p:sp>
      <p:graphicFrame>
        <p:nvGraphicFramePr>
          <p:cNvPr id="4" name="3 - Πίνακας"/>
          <p:cNvGraphicFramePr>
            <a:graphicFrameLocks noGrp="1"/>
          </p:cNvGraphicFramePr>
          <p:nvPr/>
        </p:nvGraphicFramePr>
        <p:xfrm>
          <a:off x="755576" y="2060848"/>
          <a:ext cx="7848872" cy="2808313"/>
        </p:xfrm>
        <a:graphic>
          <a:graphicData uri="http://schemas.openxmlformats.org/drawingml/2006/table">
            <a:tbl>
              <a:tblPr firstRow="1" bandRow="1">
                <a:tableStyleId>{5C22544A-7EE6-4342-B048-85BDC9FD1C3A}</a:tableStyleId>
              </a:tblPr>
              <a:tblGrid>
                <a:gridCol w="6048672"/>
                <a:gridCol w="1800200"/>
              </a:tblGrid>
              <a:tr h="552748">
                <a:tc>
                  <a:txBody>
                    <a:bodyPr/>
                    <a:lstStyle/>
                    <a:p>
                      <a:r>
                        <a:rPr lang="el-GR" dirty="0" smtClean="0"/>
                        <a:t>ΚΨΥ 2023</a:t>
                      </a:r>
                      <a:endParaRPr lang="el-GR" dirty="0"/>
                    </a:p>
                  </a:txBody>
                  <a:tcPr/>
                </a:tc>
                <a:tc>
                  <a:txBody>
                    <a:bodyPr/>
                    <a:lstStyle/>
                    <a:p>
                      <a:endParaRPr lang="el-GR"/>
                    </a:p>
                  </a:txBody>
                  <a:tcPr/>
                </a:tc>
              </a:tr>
              <a:tr h="552748">
                <a:tc>
                  <a:txBody>
                    <a:bodyPr/>
                    <a:lstStyle/>
                    <a:p>
                      <a:r>
                        <a:rPr lang="el-GR" dirty="0" smtClean="0">
                          <a:latin typeface="Times New Roman" pitchFamily="18" charset="0"/>
                          <a:cs typeface="Times New Roman" pitchFamily="18" charset="0"/>
                        </a:rPr>
                        <a:t>Τακτικά εξωτερικά ιατρεία </a:t>
                      </a:r>
                      <a:endParaRPr lang="el-GR" dirty="0">
                        <a:latin typeface="Times New Roman" pitchFamily="18" charset="0"/>
                        <a:cs typeface="Times New Roman" pitchFamily="18" charset="0"/>
                      </a:endParaRPr>
                    </a:p>
                  </a:txBody>
                  <a:tcPr/>
                </a:tc>
                <a:tc>
                  <a:txBody>
                    <a:bodyPr/>
                    <a:lstStyle/>
                    <a:p>
                      <a:r>
                        <a:rPr lang="el-GR" dirty="0" smtClean="0">
                          <a:latin typeface="Times New Roman" pitchFamily="18" charset="0"/>
                          <a:cs typeface="Times New Roman" pitchFamily="18" charset="0"/>
                        </a:rPr>
                        <a:t>10005</a:t>
                      </a:r>
                      <a:endParaRPr lang="el-GR" dirty="0">
                        <a:latin typeface="Times New Roman" pitchFamily="18" charset="0"/>
                        <a:cs typeface="Times New Roman" pitchFamily="18" charset="0"/>
                      </a:endParaRPr>
                    </a:p>
                  </a:txBody>
                  <a:tcPr/>
                </a:tc>
              </a:tr>
              <a:tr h="597321">
                <a:tc>
                  <a:txBody>
                    <a:bodyPr/>
                    <a:lstStyle/>
                    <a:p>
                      <a:r>
                        <a:rPr lang="el-GR" sz="1800" dirty="0" smtClean="0"/>
                        <a:t>Συνεδρίες ψυχολογικής παρέμβασης</a:t>
                      </a:r>
                      <a:endParaRPr lang="el-GR" dirty="0">
                        <a:latin typeface="Times New Roman" pitchFamily="18" charset="0"/>
                        <a:cs typeface="Times New Roman" pitchFamily="18" charset="0"/>
                      </a:endParaRPr>
                    </a:p>
                  </a:txBody>
                  <a:tcPr/>
                </a:tc>
                <a:tc>
                  <a:txBody>
                    <a:bodyPr/>
                    <a:lstStyle/>
                    <a:p>
                      <a:r>
                        <a:rPr lang="el-GR" dirty="0" smtClean="0">
                          <a:latin typeface="Times New Roman" pitchFamily="18" charset="0"/>
                          <a:cs typeface="Times New Roman" pitchFamily="18" charset="0"/>
                        </a:rPr>
                        <a:t>1644</a:t>
                      </a:r>
                      <a:endParaRPr lang="el-GR" dirty="0">
                        <a:latin typeface="Times New Roman" pitchFamily="18" charset="0"/>
                        <a:cs typeface="Times New Roman" pitchFamily="18" charset="0"/>
                      </a:endParaRPr>
                    </a:p>
                  </a:txBody>
                  <a:tcPr/>
                </a:tc>
              </a:tr>
              <a:tr h="552748">
                <a:tc>
                  <a:txBody>
                    <a:bodyPr/>
                    <a:lstStyle/>
                    <a:p>
                      <a:r>
                        <a:rPr lang="el-GR" sz="1800" dirty="0" smtClean="0"/>
                        <a:t>Συνεδρίες συμβουλευτικής από κοινωνικούς λειτουργούς </a:t>
                      </a:r>
                      <a:endParaRPr lang="el-GR" dirty="0">
                        <a:latin typeface="Times New Roman" pitchFamily="18" charset="0"/>
                        <a:cs typeface="Times New Roman" pitchFamily="18" charset="0"/>
                      </a:endParaRPr>
                    </a:p>
                  </a:txBody>
                  <a:tcPr/>
                </a:tc>
                <a:tc>
                  <a:txBody>
                    <a:bodyPr/>
                    <a:lstStyle/>
                    <a:p>
                      <a:r>
                        <a:rPr lang="el-GR" dirty="0" smtClean="0">
                          <a:latin typeface="Times New Roman" pitchFamily="18" charset="0"/>
                          <a:cs typeface="Times New Roman" pitchFamily="18" charset="0"/>
                        </a:rPr>
                        <a:t>421</a:t>
                      </a:r>
                      <a:endParaRPr lang="el-GR" dirty="0">
                        <a:latin typeface="Times New Roman" pitchFamily="18" charset="0"/>
                        <a:cs typeface="Times New Roman" pitchFamily="18" charset="0"/>
                      </a:endParaRPr>
                    </a:p>
                  </a:txBody>
                  <a:tcPr/>
                </a:tc>
              </a:tr>
              <a:tr h="552748">
                <a:tc>
                  <a:txBody>
                    <a:bodyPr/>
                    <a:lstStyle/>
                    <a:p>
                      <a:r>
                        <a:rPr lang="el-GR" sz="1800" dirty="0" smtClean="0"/>
                        <a:t>Κλινική ενέσιμων θεραπειών μακράς διάρκειας δράσης </a:t>
                      </a:r>
                    </a:p>
                  </a:txBody>
                  <a:tcPr/>
                </a:tc>
                <a:tc>
                  <a:txBody>
                    <a:bodyPr/>
                    <a:lstStyle/>
                    <a:p>
                      <a:r>
                        <a:rPr lang="el-GR" dirty="0" smtClean="0">
                          <a:latin typeface="Times New Roman" pitchFamily="18" charset="0"/>
                          <a:cs typeface="Times New Roman" pitchFamily="18" charset="0"/>
                        </a:rPr>
                        <a:t>948</a:t>
                      </a:r>
                      <a:endParaRPr lang="el-GR"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253536"/>
            <a:ext cx="8507288" cy="1143000"/>
          </a:xfrm>
        </p:spPr>
        <p:txBody>
          <a:bodyPr>
            <a:noAutofit/>
          </a:bodyPr>
          <a:lstStyle/>
          <a:p>
            <a:r>
              <a:rPr lang="el-GR" sz="3200" b="1" i="1" dirty="0" smtClean="0">
                <a:solidFill>
                  <a:srgbClr val="FFFF00"/>
                </a:solidFill>
              </a:rPr>
              <a:t>Κέντρο Ψυχικής Υγείας </a:t>
            </a:r>
            <a:r>
              <a:rPr lang="el-GR" sz="3200" i="1" dirty="0" smtClean="0"/>
              <a:t>του Γενικού Νοσοκομείου Πατρών ο «Άγιος Ανδρέας»</a:t>
            </a:r>
            <a:endParaRPr lang="el-GR" sz="3000" dirty="0"/>
          </a:p>
        </p:txBody>
      </p:sp>
      <p:sp>
        <p:nvSpPr>
          <p:cNvPr id="3" name="2 - Θέση περιεχομένου"/>
          <p:cNvSpPr>
            <a:spLocks noGrp="1"/>
          </p:cNvSpPr>
          <p:nvPr>
            <p:ph idx="1"/>
          </p:nvPr>
        </p:nvSpPr>
        <p:spPr>
          <a:xfrm>
            <a:off x="457200" y="1646237"/>
            <a:ext cx="8229600" cy="4735091"/>
          </a:xfrm>
        </p:spPr>
        <p:txBody>
          <a:bodyPr>
            <a:normAutofit/>
          </a:bodyPr>
          <a:lstStyle/>
          <a:p>
            <a:pPr algn="ctr">
              <a:buNone/>
            </a:pPr>
            <a:r>
              <a:rPr lang="el-GR" dirty="0" smtClean="0"/>
              <a:t>Δομές που φιλοξενούνται </a:t>
            </a:r>
          </a:p>
          <a:p>
            <a:pPr algn="ctr">
              <a:buNone/>
            </a:pPr>
            <a:endParaRPr lang="el-GR" dirty="0" smtClean="0"/>
          </a:p>
          <a:p>
            <a:endParaRPr lang="el-GR" sz="3600" dirty="0" smtClean="0"/>
          </a:p>
          <a:p>
            <a:pPr algn="ctr"/>
            <a:r>
              <a:rPr lang="el-GR" sz="3400" dirty="0" smtClean="0">
                <a:solidFill>
                  <a:srgbClr val="FFFF00"/>
                </a:solidFill>
              </a:rPr>
              <a:t>Νοσοκομείο Ημέρας</a:t>
            </a:r>
          </a:p>
          <a:p>
            <a:pPr algn="ctr"/>
            <a:endParaRPr lang="el-GR" sz="3400" dirty="0" smtClean="0"/>
          </a:p>
          <a:p>
            <a:pPr algn="ctr"/>
            <a:endParaRPr lang="el-GR" sz="3400" dirty="0" smtClean="0"/>
          </a:p>
          <a:p>
            <a:pPr algn="ctr"/>
            <a:r>
              <a:rPr lang="el-GR" sz="3400" dirty="0" smtClean="0"/>
              <a:t> Πρόγραμμα κατ’ οίκον νοσηλείας</a:t>
            </a:r>
          </a:p>
          <a:p>
            <a:pPr algn="ctr">
              <a:buNone/>
            </a:pPr>
            <a:r>
              <a:rPr lang="el-GR" sz="3400" dirty="0" smtClean="0"/>
              <a:t> (</a:t>
            </a:r>
            <a:r>
              <a:rPr lang="el-GR" sz="3400" dirty="0" smtClean="0">
                <a:solidFill>
                  <a:srgbClr val="FFFF00"/>
                </a:solidFill>
              </a:rPr>
              <a:t>Κινητή Μονάδα</a:t>
            </a:r>
            <a:r>
              <a:rPr lang="el-GR" sz="3400" dirty="0" smtClean="0"/>
              <a:t>) </a:t>
            </a:r>
          </a:p>
          <a:p>
            <a:pPr lvl="1"/>
            <a:endParaRPr lang="el-GR" sz="3600" dirty="0" smtClean="0"/>
          </a:p>
          <a:p>
            <a:endParaRPr lang="el-GR" sz="3600" dirty="0" smtClean="0"/>
          </a:p>
          <a:p>
            <a:endParaRPr lang="el-GR" sz="3600" dirty="0" smtClean="0"/>
          </a:p>
          <a:p>
            <a:endParaRPr lang="el-GR"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marL="0" indent="0">
              <a:buNone/>
            </a:pPr>
            <a:endParaRPr lang="el-GR" dirty="0" smtClean="0"/>
          </a:p>
          <a:p>
            <a:pPr marL="0" indent="0">
              <a:buNone/>
            </a:pPr>
            <a:r>
              <a:rPr lang="el-GR" dirty="0" smtClean="0"/>
              <a:t>Το Διοικητικό Συμβούλιο του Ιατρικού Συλλόγου Πατρών, στη συνεδρίασή του της 15/1/2024 αποφάσισε όπως συσταθεί επιτροπή που θα ασχοληθεί με τα θέματα ψυχικής υγείας της περιοχής μας</a:t>
            </a:r>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253536"/>
            <a:ext cx="8507288" cy="1143000"/>
          </a:xfrm>
        </p:spPr>
        <p:txBody>
          <a:bodyPr>
            <a:noAutofit/>
          </a:bodyPr>
          <a:lstStyle/>
          <a:p>
            <a:r>
              <a:rPr lang="el-GR" sz="3200" i="1" dirty="0" smtClean="0">
                <a:solidFill>
                  <a:srgbClr val="FFFF00"/>
                </a:solidFill>
              </a:rPr>
              <a:t>Νοσοκομείο Ημέρας </a:t>
            </a:r>
            <a:r>
              <a:rPr lang="el-GR" sz="3200" i="1" dirty="0" smtClean="0"/>
              <a:t>Γενικού Νοσοκομείου Πατρών ο «Άγιος Ανδρέας»</a:t>
            </a:r>
            <a:endParaRPr lang="el-GR" sz="3000" dirty="0"/>
          </a:p>
        </p:txBody>
      </p:sp>
      <p:sp>
        <p:nvSpPr>
          <p:cNvPr id="3" name="2 - Θέση περιεχομένου"/>
          <p:cNvSpPr>
            <a:spLocks noGrp="1"/>
          </p:cNvSpPr>
          <p:nvPr>
            <p:ph idx="1"/>
          </p:nvPr>
        </p:nvSpPr>
        <p:spPr>
          <a:xfrm>
            <a:off x="457200" y="1646237"/>
            <a:ext cx="8229600" cy="4735091"/>
          </a:xfrm>
        </p:spPr>
        <p:txBody>
          <a:bodyPr>
            <a:normAutofit/>
          </a:bodyPr>
          <a:lstStyle/>
          <a:p>
            <a:pPr lvl="1">
              <a:buNone/>
            </a:pPr>
            <a:endParaRPr lang="el-GR" sz="3000" dirty="0" smtClean="0"/>
          </a:p>
          <a:p>
            <a:pPr lvl="1"/>
            <a:endParaRPr lang="el-GR" sz="3000" dirty="0" smtClean="0"/>
          </a:p>
          <a:p>
            <a:endParaRPr lang="el-GR" sz="3600" dirty="0" smtClean="0"/>
          </a:p>
          <a:p>
            <a:endParaRPr lang="el-GR" sz="3600" dirty="0" smtClean="0"/>
          </a:p>
          <a:p>
            <a:endParaRPr lang="el-GR" sz="3600" dirty="0"/>
          </a:p>
        </p:txBody>
      </p:sp>
      <p:graphicFrame>
        <p:nvGraphicFramePr>
          <p:cNvPr id="4" name="3 - Πίνακας"/>
          <p:cNvGraphicFramePr>
            <a:graphicFrameLocks noGrp="1"/>
          </p:cNvGraphicFramePr>
          <p:nvPr/>
        </p:nvGraphicFramePr>
        <p:xfrm>
          <a:off x="539552" y="2492895"/>
          <a:ext cx="7776864" cy="2016225"/>
        </p:xfrm>
        <a:graphic>
          <a:graphicData uri="http://schemas.openxmlformats.org/drawingml/2006/table">
            <a:tbl>
              <a:tblPr firstRow="1" bandRow="1">
                <a:tableStyleId>{5C22544A-7EE6-4342-B048-85BDC9FD1C3A}</a:tableStyleId>
              </a:tblPr>
              <a:tblGrid>
                <a:gridCol w="6154816"/>
                <a:gridCol w="1622048"/>
              </a:tblGrid>
              <a:tr h="6720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Νοσοκομείο Ημέρας  2023</a:t>
                      </a:r>
                    </a:p>
                  </a:txBody>
                  <a:tcPr/>
                </a:tc>
                <a:tc>
                  <a:txBody>
                    <a:bodyPr/>
                    <a:lstStyle/>
                    <a:p>
                      <a:endParaRPr lang="el-GR"/>
                    </a:p>
                  </a:txBody>
                  <a:tcPr/>
                </a:tc>
              </a:tr>
              <a:tr h="672075">
                <a:tc>
                  <a:txBody>
                    <a:bodyPr/>
                    <a:lstStyle/>
                    <a:p>
                      <a:r>
                        <a:rPr lang="el-GR" dirty="0" smtClean="0"/>
                        <a:t>Νοσηλείες </a:t>
                      </a:r>
                      <a:endParaRPr lang="el-GR" dirty="0"/>
                    </a:p>
                  </a:txBody>
                  <a:tcPr/>
                </a:tc>
                <a:tc>
                  <a:txBody>
                    <a:bodyPr/>
                    <a:lstStyle/>
                    <a:p>
                      <a:r>
                        <a:rPr lang="el-GR" dirty="0" smtClean="0"/>
                        <a:t>60</a:t>
                      </a:r>
                      <a:endParaRPr lang="el-GR" dirty="0"/>
                    </a:p>
                  </a:txBody>
                  <a:tcPr/>
                </a:tc>
              </a:tr>
              <a:tr h="672075">
                <a:tc>
                  <a:txBody>
                    <a:bodyPr/>
                    <a:lstStyle/>
                    <a:p>
                      <a:r>
                        <a:rPr lang="el-GR" dirty="0" smtClean="0"/>
                        <a:t>Μέση διάρκεια</a:t>
                      </a:r>
                      <a:r>
                        <a:rPr lang="el-GR" baseline="0" dirty="0" smtClean="0"/>
                        <a:t> </a:t>
                      </a:r>
                      <a:endParaRPr lang="el-GR" dirty="0"/>
                    </a:p>
                  </a:txBody>
                  <a:tcPr/>
                </a:tc>
                <a:tc>
                  <a:txBody>
                    <a:bodyPr/>
                    <a:lstStyle/>
                    <a:p>
                      <a:r>
                        <a:rPr lang="el-GR" dirty="0" smtClean="0"/>
                        <a:t>43 ημέρες</a:t>
                      </a:r>
                      <a:endParaRPr lang="el-GR"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253536"/>
            <a:ext cx="8507288" cy="1143000"/>
          </a:xfrm>
        </p:spPr>
        <p:txBody>
          <a:bodyPr>
            <a:noAutofit/>
          </a:bodyPr>
          <a:lstStyle/>
          <a:p>
            <a:r>
              <a:rPr lang="el-GR" sz="3200" i="1" dirty="0" smtClean="0">
                <a:solidFill>
                  <a:srgbClr val="FFFF00"/>
                </a:solidFill>
              </a:rPr>
              <a:t>Κινητή Μονάδα </a:t>
            </a:r>
            <a:r>
              <a:rPr lang="el-GR" sz="3200" i="1" dirty="0" smtClean="0"/>
              <a:t>Γενικού Νοσοκομείου Πατρών ο «Άγιος Ανδρέας»</a:t>
            </a:r>
            <a:endParaRPr lang="el-GR" sz="3000" dirty="0"/>
          </a:p>
        </p:txBody>
      </p:sp>
      <p:sp>
        <p:nvSpPr>
          <p:cNvPr id="3" name="2 - Θέση περιεχομένου"/>
          <p:cNvSpPr>
            <a:spLocks noGrp="1"/>
          </p:cNvSpPr>
          <p:nvPr>
            <p:ph idx="1"/>
          </p:nvPr>
        </p:nvSpPr>
        <p:spPr>
          <a:xfrm>
            <a:off x="457200" y="1646237"/>
            <a:ext cx="8229600" cy="4735091"/>
          </a:xfrm>
        </p:spPr>
        <p:txBody>
          <a:bodyPr>
            <a:normAutofit/>
          </a:bodyPr>
          <a:lstStyle/>
          <a:p>
            <a:pPr lvl="1">
              <a:buNone/>
            </a:pPr>
            <a:endParaRPr lang="el-GR" sz="3000" dirty="0" smtClean="0"/>
          </a:p>
          <a:p>
            <a:endParaRPr lang="el-GR" sz="3600" dirty="0" smtClean="0"/>
          </a:p>
          <a:p>
            <a:endParaRPr lang="el-GR" sz="3600" dirty="0" smtClean="0"/>
          </a:p>
          <a:p>
            <a:endParaRPr lang="el-GR" sz="3600" dirty="0"/>
          </a:p>
        </p:txBody>
      </p:sp>
      <p:graphicFrame>
        <p:nvGraphicFramePr>
          <p:cNvPr id="4" name="3 - Πίνακας"/>
          <p:cNvGraphicFramePr>
            <a:graphicFrameLocks noGrp="1"/>
          </p:cNvGraphicFramePr>
          <p:nvPr/>
        </p:nvGraphicFramePr>
        <p:xfrm>
          <a:off x="683568" y="2132856"/>
          <a:ext cx="7848872" cy="2736305"/>
        </p:xfrm>
        <a:graphic>
          <a:graphicData uri="http://schemas.openxmlformats.org/drawingml/2006/table">
            <a:tbl>
              <a:tblPr firstRow="1" bandRow="1">
                <a:tableStyleId>{5C22544A-7EE6-4342-B048-85BDC9FD1C3A}</a:tableStyleId>
              </a:tblPr>
              <a:tblGrid>
                <a:gridCol w="5840952"/>
                <a:gridCol w="2007920"/>
              </a:tblGrid>
              <a:tr h="547261">
                <a:tc>
                  <a:txBody>
                    <a:bodyPr/>
                    <a:lstStyle/>
                    <a:p>
                      <a:r>
                        <a:rPr lang="el-GR" dirty="0" smtClean="0"/>
                        <a:t>Κινητή Μονάδα</a:t>
                      </a:r>
                      <a:r>
                        <a:rPr lang="el-GR" baseline="0" dirty="0" smtClean="0"/>
                        <a:t> 2023</a:t>
                      </a:r>
                      <a:endParaRPr lang="el-GR" dirty="0"/>
                    </a:p>
                  </a:txBody>
                  <a:tcPr/>
                </a:tc>
                <a:tc>
                  <a:txBody>
                    <a:bodyPr/>
                    <a:lstStyle/>
                    <a:p>
                      <a:endParaRPr lang="el-GR" dirty="0"/>
                    </a:p>
                  </a:txBody>
                  <a:tcPr/>
                </a:tc>
              </a:tr>
              <a:tr h="547261">
                <a:tc>
                  <a:txBody>
                    <a:bodyPr/>
                    <a:lstStyle/>
                    <a:p>
                      <a:r>
                        <a:rPr lang="el-GR" dirty="0" smtClean="0"/>
                        <a:t>Ιατρικές  Πράξεις </a:t>
                      </a:r>
                      <a:endParaRPr lang="el-GR" dirty="0"/>
                    </a:p>
                  </a:txBody>
                  <a:tcPr/>
                </a:tc>
                <a:tc>
                  <a:txBody>
                    <a:bodyPr/>
                    <a:lstStyle/>
                    <a:p>
                      <a:r>
                        <a:rPr lang="el-GR" dirty="0" smtClean="0"/>
                        <a:t>656</a:t>
                      </a:r>
                      <a:endParaRPr lang="el-GR" dirty="0"/>
                    </a:p>
                  </a:txBody>
                  <a:tcPr/>
                </a:tc>
              </a:tr>
              <a:tr h="547261">
                <a:tc>
                  <a:txBody>
                    <a:bodyPr/>
                    <a:lstStyle/>
                    <a:p>
                      <a:r>
                        <a:rPr lang="el-GR" dirty="0" smtClean="0"/>
                        <a:t>Συνεδρίες</a:t>
                      </a:r>
                      <a:r>
                        <a:rPr lang="el-GR" baseline="0" dirty="0" smtClean="0"/>
                        <a:t> ψυχολογικής Υποστήριξης </a:t>
                      </a:r>
                      <a:endParaRPr lang="el-GR" dirty="0"/>
                    </a:p>
                  </a:txBody>
                  <a:tcPr/>
                </a:tc>
                <a:tc>
                  <a:txBody>
                    <a:bodyPr/>
                    <a:lstStyle/>
                    <a:p>
                      <a:r>
                        <a:rPr lang="el-GR" dirty="0" smtClean="0"/>
                        <a:t>367</a:t>
                      </a:r>
                      <a:endParaRPr lang="el-GR" dirty="0"/>
                    </a:p>
                  </a:txBody>
                  <a:tcPr/>
                </a:tc>
              </a:tr>
              <a:tr h="547261">
                <a:tc>
                  <a:txBody>
                    <a:bodyPr/>
                    <a:lstStyle/>
                    <a:p>
                      <a:r>
                        <a:rPr lang="el-GR" dirty="0" smtClean="0"/>
                        <a:t>Νοσηλευτικές Πράξεις </a:t>
                      </a:r>
                      <a:endParaRPr lang="el-GR" dirty="0"/>
                    </a:p>
                  </a:txBody>
                  <a:tcPr/>
                </a:tc>
                <a:tc>
                  <a:txBody>
                    <a:bodyPr/>
                    <a:lstStyle/>
                    <a:p>
                      <a:r>
                        <a:rPr lang="el-GR" dirty="0" smtClean="0"/>
                        <a:t>856</a:t>
                      </a:r>
                      <a:endParaRPr lang="el-GR" dirty="0"/>
                    </a:p>
                  </a:txBody>
                  <a:tcPr/>
                </a:tc>
              </a:tr>
              <a:tr h="5472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Συνεδρίες συμβουλευτικής από κοινωνικό λειτουργό</a:t>
                      </a:r>
                      <a:endParaRPr lang="el-GR" dirty="0" smtClean="0">
                        <a:latin typeface="Times New Roman" pitchFamily="18" charset="0"/>
                        <a:cs typeface="Times New Roman" pitchFamily="18" charset="0"/>
                      </a:endParaRPr>
                    </a:p>
                  </a:txBody>
                  <a:tcPr/>
                </a:tc>
                <a:tc>
                  <a:txBody>
                    <a:bodyPr/>
                    <a:lstStyle/>
                    <a:p>
                      <a:r>
                        <a:rPr lang="el-GR" dirty="0" smtClean="0"/>
                        <a:t>323</a:t>
                      </a:r>
                      <a:endParaRPr lang="el-GR"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253536"/>
            <a:ext cx="8507288" cy="1143000"/>
          </a:xfrm>
        </p:spPr>
        <p:txBody>
          <a:bodyPr>
            <a:noAutofit/>
          </a:bodyPr>
          <a:lstStyle/>
          <a:p>
            <a:r>
              <a:rPr lang="el-GR" sz="2800" i="1" dirty="0" smtClean="0"/>
              <a:t>Δομή Ψυχικής Υγείας του </a:t>
            </a:r>
            <a:br>
              <a:rPr lang="el-GR" sz="2800" i="1" dirty="0" smtClean="0"/>
            </a:br>
            <a:r>
              <a:rPr lang="el-GR" sz="2800" i="1" dirty="0" smtClean="0"/>
              <a:t>Ελληνικού Κέντρου Ψυχικής Υγιεινής και Ερευνών</a:t>
            </a:r>
            <a:br>
              <a:rPr lang="el-GR" sz="2800" i="1" dirty="0" smtClean="0"/>
            </a:br>
            <a:r>
              <a:rPr lang="el-GR" sz="2800" i="1" dirty="0" smtClean="0"/>
              <a:t>(</a:t>
            </a:r>
            <a:r>
              <a:rPr lang="el-GR" sz="2800" i="1" dirty="0" smtClean="0">
                <a:solidFill>
                  <a:srgbClr val="FFFF00"/>
                </a:solidFill>
              </a:rPr>
              <a:t>ΕΚΕΨΥΕ</a:t>
            </a:r>
            <a:r>
              <a:rPr lang="el-GR" sz="2800" i="1" dirty="0" smtClean="0"/>
              <a:t>)</a:t>
            </a:r>
            <a:endParaRPr lang="el-GR" sz="2800" dirty="0"/>
          </a:p>
        </p:txBody>
      </p:sp>
      <p:sp>
        <p:nvSpPr>
          <p:cNvPr id="3" name="2 - Θέση περιεχομένου"/>
          <p:cNvSpPr>
            <a:spLocks noGrp="1"/>
          </p:cNvSpPr>
          <p:nvPr>
            <p:ph idx="1"/>
          </p:nvPr>
        </p:nvSpPr>
        <p:spPr>
          <a:xfrm>
            <a:off x="457200" y="1646237"/>
            <a:ext cx="8229600" cy="4735091"/>
          </a:xfrm>
        </p:spPr>
        <p:txBody>
          <a:bodyPr>
            <a:normAutofit/>
          </a:bodyPr>
          <a:lstStyle/>
          <a:p>
            <a:pPr marL="0" indent="0">
              <a:buNone/>
            </a:pPr>
            <a:r>
              <a:rPr lang="el-GR" dirty="0" smtClean="0"/>
              <a:t>Η Δομή Ψυχικής Υγείας του ΕΚΕΨΥΕ καλύπτει το Νοτιοδυτικό Τμήμα των Πατρών και παρέχει υπηρεσίες:</a:t>
            </a:r>
          </a:p>
          <a:p>
            <a:pPr algn="ctr">
              <a:buNone/>
            </a:pPr>
            <a:endParaRPr lang="el-GR" dirty="0" smtClean="0"/>
          </a:p>
          <a:p>
            <a:r>
              <a:rPr lang="el-GR" dirty="0" smtClean="0"/>
              <a:t>Κέντρου Ημέρας </a:t>
            </a:r>
          </a:p>
          <a:p>
            <a:endParaRPr lang="el-GR" dirty="0" smtClean="0"/>
          </a:p>
          <a:p>
            <a:r>
              <a:rPr lang="el-GR" dirty="0" smtClean="0"/>
              <a:t>Μονάδας </a:t>
            </a:r>
            <a:r>
              <a:rPr lang="el-GR" dirty="0" err="1" smtClean="0"/>
              <a:t>Γνωσιακών</a:t>
            </a:r>
            <a:r>
              <a:rPr lang="el-GR" dirty="0" smtClean="0"/>
              <a:t> Ψυχοθεραπειών </a:t>
            </a:r>
          </a:p>
          <a:p>
            <a:pPr>
              <a:buNone/>
            </a:pPr>
            <a:endParaRPr lang="el-GR" dirty="0" smtClean="0"/>
          </a:p>
          <a:p>
            <a:pPr>
              <a:buNone/>
            </a:pPr>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253536"/>
            <a:ext cx="8507288" cy="1143000"/>
          </a:xfrm>
        </p:spPr>
        <p:txBody>
          <a:bodyPr>
            <a:noAutofit/>
          </a:bodyPr>
          <a:lstStyle/>
          <a:p>
            <a:r>
              <a:rPr lang="el-GR" sz="2800" i="1" dirty="0" smtClean="0"/>
              <a:t>Δομή Ψυχικής Υγείας του </a:t>
            </a:r>
            <a:br>
              <a:rPr lang="el-GR" sz="2800" i="1" dirty="0" smtClean="0"/>
            </a:br>
            <a:r>
              <a:rPr lang="el-GR" sz="2800" i="1" dirty="0" smtClean="0"/>
              <a:t>Ελληνικού Κέντρου Ψυχικής Υγιεινής και Ερευνών</a:t>
            </a:r>
            <a:br>
              <a:rPr lang="el-GR" sz="2800" i="1" dirty="0" smtClean="0"/>
            </a:br>
            <a:r>
              <a:rPr lang="el-GR" sz="2800" i="1" dirty="0" smtClean="0"/>
              <a:t>(</a:t>
            </a:r>
            <a:r>
              <a:rPr lang="el-GR" sz="2800" i="1" dirty="0" smtClean="0">
                <a:solidFill>
                  <a:srgbClr val="FFFF00"/>
                </a:solidFill>
              </a:rPr>
              <a:t>ΕΚΕΨΥΕ</a:t>
            </a:r>
            <a:r>
              <a:rPr lang="el-GR" sz="2800" i="1" dirty="0" smtClean="0"/>
              <a:t>)</a:t>
            </a:r>
            <a:endParaRPr lang="el-GR" sz="2800" dirty="0"/>
          </a:p>
        </p:txBody>
      </p:sp>
      <p:sp>
        <p:nvSpPr>
          <p:cNvPr id="3" name="2 - Θέση περιεχομένου"/>
          <p:cNvSpPr>
            <a:spLocks noGrp="1"/>
          </p:cNvSpPr>
          <p:nvPr>
            <p:ph idx="1"/>
          </p:nvPr>
        </p:nvSpPr>
        <p:spPr>
          <a:xfrm>
            <a:off x="457200" y="1646237"/>
            <a:ext cx="8229600" cy="4735091"/>
          </a:xfrm>
        </p:spPr>
        <p:txBody>
          <a:bodyPr>
            <a:normAutofit/>
          </a:bodyPr>
          <a:lstStyle/>
          <a:p>
            <a:endParaRPr lang="el-GR" dirty="0"/>
          </a:p>
        </p:txBody>
      </p:sp>
      <p:graphicFrame>
        <p:nvGraphicFramePr>
          <p:cNvPr id="4" name="3 - Πίνακας"/>
          <p:cNvGraphicFramePr>
            <a:graphicFrameLocks noGrp="1"/>
          </p:cNvGraphicFramePr>
          <p:nvPr/>
        </p:nvGraphicFramePr>
        <p:xfrm>
          <a:off x="683568" y="2492896"/>
          <a:ext cx="7632848" cy="1483360"/>
        </p:xfrm>
        <a:graphic>
          <a:graphicData uri="http://schemas.openxmlformats.org/drawingml/2006/table">
            <a:tbl>
              <a:tblPr firstRow="1" bandRow="1">
                <a:tableStyleId>{5C22544A-7EE6-4342-B048-85BDC9FD1C3A}</a:tableStyleId>
              </a:tblPr>
              <a:tblGrid>
                <a:gridCol w="5688632"/>
                <a:gridCol w="1944216"/>
              </a:tblGrid>
              <a:tr h="370840">
                <a:tc>
                  <a:txBody>
                    <a:bodyPr/>
                    <a:lstStyle/>
                    <a:p>
                      <a:r>
                        <a:rPr lang="el-GR" dirty="0" smtClean="0"/>
                        <a:t>ΕΚΕΨΥΕ 2023</a:t>
                      </a:r>
                      <a:endParaRPr lang="el-GR" dirty="0"/>
                    </a:p>
                  </a:txBody>
                  <a:tcPr/>
                </a:tc>
                <a:tc>
                  <a:txBody>
                    <a:bodyPr/>
                    <a:lstStyle/>
                    <a:p>
                      <a:endParaRPr lang="el-GR"/>
                    </a:p>
                  </a:txBody>
                  <a:tcPr/>
                </a:tc>
              </a:tr>
              <a:tr h="370840">
                <a:tc>
                  <a:txBody>
                    <a:bodyPr/>
                    <a:lstStyle/>
                    <a:p>
                      <a:r>
                        <a:rPr lang="el-GR" dirty="0" smtClean="0"/>
                        <a:t>Αριθμός Ατόμων σε ημερήσια Απασχόληση</a:t>
                      </a:r>
                      <a:r>
                        <a:rPr lang="el-GR" baseline="0" dirty="0" smtClean="0"/>
                        <a:t> στο ΚΗ </a:t>
                      </a:r>
                      <a:endParaRPr lang="el-GR" dirty="0"/>
                    </a:p>
                  </a:txBody>
                  <a:tcPr/>
                </a:tc>
                <a:tc>
                  <a:txBody>
                    <a:bodyPr/>
                    <a:lstStyle/>
                    <a:p>
                      <a:r>
                        <a:rPr lang="el-GR" dirty="0" smtClean="0"/>
                        <a:t>24</a:t>
                      </a:r>
                      <a:endParaRPr lang="el-GR" dirty="0"/>
                    </a:p>
                  </a:txBody>
                  <a:tcPr/>
                </a:tc>
              </a:tr>
              <a:tr h="370840">
                <a:tc>
                  <a:txBody>
                    <a:bodyPr/>
                    <a:lstStyle/>
                    <a:p>
                      <a:r>
                        <a:rPr kumimoji="0" lang="el-GR" sz="1800" kern="1200" dirty="0" smtClean="0">
                          <a:solidFill>
                            <a:schemeClr val="dk1"/>
                          </a:solidFill>
                          <a:latin typeface="+mn-lt"/>
                          <a:ea typeface="+mn-ea"/>
                          <a:cs typeface="+mn-cs"/>
                        </a:rPr>
                        <a:t>Μονάδα Ενηλίκων</a:t>
                      </a:r>
                      <a:endParaRPr lang="el-GR" dirty="0"/>
                    </a:p>
                  </a:txBody>
                  <a:tcPr/>
                </a:tc>
                <a:tc>
                  <a:txBody>
                    <a:bodyPr/>
                    <a:lstStyle/>
                    <a:p>
                      <a:r>
                        <a:rPr lang="el-GR" dirty="0" smtClean="0"/>
                        <a:t>2524 συνεδρίες</a:t>
                      </a:r>
                      <a:endParaRPr lang="el-GR" dirty="0"/>
                    </a:p>
                  </a:txBody>
                  <a:tcPr/>
                </a:tc>
              </a:tr>
              <a:tr h="370840">
                <a:tc>
                  <a:txBody>
                    <a:bodyPr/>
                    <a:lstStyle/>
                    <a:p>
                      <a:r>
                        <a:rPr lang="el-GR" dirty="0" smtClean="0"/>
                        <a:t>Μονάδα παιδιών και Εφήβων</a:t>
                      </a:r>
                      <a:r>
                        <a:rPr lang="el-GR" baseline="0" dirty="0" smtClean="0"/>
                        <a:t> </a:t>
                      </a:r>
                      <a:endParaRPr lang="el-GR" dirty="0"/>
                    </a:p>
                  </a:txBody>
                  <a:tcPr/>
                </a:tc>
                <a:tc>
                  <a:txBody>
                    <a:bodyPr/>
                    <a:lstStyle/>
                    <a:p>
                      <a:r>
                        <a:rPr lang="el-GR" dirty="0" smtClean="0"/>
                        <a:t>771 συνεδρίες</a:t>
                      </a:r>
                      <a:r>
                        <a:rPr lang="el-GR" baseline="0" dirty="0" smtClean="0"/>
                        <a:t> </a:t>
                      </a:r>
                      <a:endParaRPr lang="el-GR" dirty="0"/>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253536"/>
            <a:ext cx="8507288" cy="1143000"/>
          </a:xfrm>
        </p:spPr>
        <p:txBody>
          <a:bodyPr>
            <a:noAutofit/>
          </a:bodyPr>
          <a:lstStyle/>
          <a:p>
            <a:r>
              <a:rPr lang="el-GR" sz="2800" i="1" dirty="0" smtClean="0"/>
              <a:t>Δομή Ψυχικής Υγείας του </a:t>
            </a:r>
            <a:br>
              <a:rPr lang="el-GR" sz="2800" i="1" dirty="0" smtClean="0"/>
            </a:br>
            <a:r>
              <a:rPr lang="el-GR" sz="2800" i="1" dirty="0" smtClean="0"/>
              <a:t>Ελληνικού Κέντρου Ψυχικής Υγιεινής και Ερευνών</a:t>
            </a:r>
            <a:br>
              <a:rPr lang="el-GR" sz="2800" i="1" dirty="0" smtClean="0"/>
            </a:br>
            <a:r>
              <a:rPr lang="el-GR" sz="2800" i="1" dirty="0" smtClean="0"/>
              <a:t>(</a:t>
            </a:r>
            <a:r>
              <a:rPr lang="el-GR" sz="2800" i="1" dirty="0" smtClean="0">
                <a:solidFill>
                  <a:srgbClr val="FFFF00"/>
                </a:solidFill>
              </a:rPr>
              <a:t>ΕΚΕΨΥΕ</a:t>
            </a:r>
            <a:r>
              <a:rPr lang="el-GR" sz="2800" i="1" dirty="0" smtClean="0"/>
              <a:t>)</a:t>
            </a:r>
            <a:endParaRPr lang="el-GR" sz="2800" dirty="0"/>
          </a:p>
        </p:txBody>
      </p:sp>
      <p:sp>
        <p:nvSpPr>
          <p:cNvPr id="3" name="2 - Θέση περιεχομένου"/>
          <p:cNvSpPr>
            <a:spLocks noGrp="1"/>
          </p:cNvSpPr>
          <p:nvPr>
            <p:ph idx="1"/>
          </p:nvPr>
        </p:nvSpPr>
        <p:spPr>
          <a:xfrm>
            <a:off x="395536" y="1700808"/>
            <a:ext cx="8229600" cy="4735091"/>
          </a:xfrm>
        </p:spPr>
        <p:txBody>
          <a:bodyPr>
            <a:normAutofit/>
          </a:bodyPr>
          <a:lstStyle/>
          <a:p>
            <a:r>
              <a:rPr lang="el-GR" sz="3600" dirty="0" err="1" smtClean="0">
                <a:solidFill>
                  <a:srgbClr val="FFFF00"/>
                </a:solidFill>
              </a:rPr>
              <a:t>ΚοιΣΠΕ</a:t>
            </a:r>
            <a:r>
              <a:rPr lang="el-GR" sz="3600" dirty="0" smtClean="0">
                <a:solidFill>
                  <a:srgbClr val="FFFF00"/>
                </a:solidFill>
              </a:rPr>
              <a:t> «Φάρος»: </a:t>
            </a:r>
          </a:p>
          <a:p>
            <a:endParaRPr lang="el-GR" sz="3600" dirty="0" smtClean="0">
              <a:solidFill>
                <a:srgbClr val="FFFF00"/>
              </a:solidFill>
            </a:endParaRPr>
          </a:p>
          <a:p>
            <a:pPr marL="0" indent="0">
              <a:buNone/>
              <a:tabLst>
                <a:tab pos="0" algn="l"/>
              </a:tabLst>
            </a:pPr>
            <a:r>
              <a:rPr lang="el-GR" dirty="0" smtClean="0"/>
              <a:t>Στους χώρους του ΕΚΕΨΥΕ φιλοξενείται η Μονάδα ψυχικής υγείας με επιχειρηματικές δραστηριότητες </a:t>
            </a:r>
            <a:r>
              <a:rPr lang="el-GR" dirty="0" err="1" smtClean="0"/>
              <a:t>ΚοιΣΠΕ</a:t>
            </a:r>
            <a:r>
              <a:rPr lang="el-GR" dirty="0" smtClean="0"/>
              <a:t> «Φάρος»  στην οποία </a:t>
            </a:r>
            <a:r>
              <a:rPr lang="el-GR" b="1" dirty="0" smtClean="0">
                <a:solidFill>
                  <a:srgbClr val="FFFF00"/>
                </a:solidFill>
              </a:rPr>
              <a:t>εργάζονται 75 άτομα </a:t>
            </a:r>
            <a:r>
              <a:rPr lang="el-GR" dirty="0" smtClean="0"/>
              <a:t>με σοβαρά ψυχοκοινωνικά προβλήματα</a:t>
            </a:r>
            <a:endParaRPr lang="el-G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253536"/>
            <a:ext cx="8507288" cy="1231248"/>
          </a:xfrm>
        </p:spPr>
        <p:txBody>
          <a:bodyPr>
            <a:noAutofit/>
          </a:bodyPr>
          <a:lstStyle/>
          <a:p>
            <a:r>
              <a:rPr lang="el-GR" sz="4400" i="1" dirty="0" smtClean="0">
                <a:solidFill>
                  <a:srgbClr val="FFFF00"/>
                </a:solidFill>
              </a:rPr>
              <a:t>ΣΟΨΥ</a:t>
            </a:r>
            <a:endParaRPr lang="el-GR" sz="4400" dirty="0">
              <a:solidFill>
                <a:srgbClr val="FFFF00"/>
              </a:solidFill>
            </a:endParaRPr>
          </a:p>
        </p:txBody>
      </p:sp>
      <p:sp>
        <p:nvSpPr>
          <p:cNvPr id="3" name="2 - Θέση περιεχομένου"/>
          <p:cNvSpPr>
            <a:spLocks noGrp="1"/>
          </p:cNvSpPr>
          <p:nvPr>
            <p:ph idx="1"/>
          </p:nvPr>
        </p:nvSpPr>
        <p:spPr>
          <a:xfrm>
            <a:off x="457200" y="1646237"/>
            <a:ext cx="8229600" cy="4735091"/>
          </a:xfrm>
        </p:spPr>
        <p:txBody>
          <a:bodyPr>
            <a:normAutofit/>
          </a:bodyPr>
          <a:lstStyle/>
          <a:p>
            <a:pPr lvl="1">
              <a:buNone/>
            </a:pPr>
            <a:endParaRPr lang="el-GR" sz="3000" dirty="0" smtClean="0"/>
          </a:p>
          <a:p>
            <a:pPr marL="0" indent="0">
              <a:buNone/>
            </a:pPr>
            <a:r>
              <a:rPr lang="el-GR" sz="3600" i="1" dirty="0" smtClean="0"/>
              <a:t>Κέντρο Ημερήσιας Φροντίδας Ψυχικά Πασχόντων του Συλλόγου για την Ψυχική</a:t>
            </a:r>
            <a:br>
              <a:rPr lang="el-GR" sz="3600" i="1" dirty="0" smtClean="0"/>
            </a:br>
            <a:r>
              <a:rPr lang="el-GR" sz="3600" i="1" dirty="0" smtClean="0"/>
              <a:t>Υγεία</a:t>
            </a:r>
            <a:endParaRPr lang="el-GR" sz="36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253536"/>
            <a:ext cx="8507288" cy="1231248"/>
          </a:xfrm>
        </p:spPr>
        <p:txBody>
          <a:bodyPr>
            <a:noAutofit/>
          </a:bodyPr>
          <a:lstStyle/>
          <a:p>
            <a:r>
              <a:rPr lang="el-GR" sz="4400" i="1" dirty="0" smtClean="0">
                <a:solidFill>
                  <a:srgbClr val="FFFF00"/>
                </a:solidFill>
              </a:rPr>
              <a:t>ΣΟΨΥ</a:t>
            </a:r>
            <a:endParaRPr lang="el-GR" sz="4400" dirty="0">
              <a:solidFill>
                <a:srgbClr val="FFFF00"/>
              </a:solidFill>
            </a:endParaRPr>
          </a:p>
        </p:txBody>
      </p:sp>
      <p:graphicFrame>
        <p:nvGraphicFramePr>
          <p:cNvPr id="4" name="3 - Θέση περιεχομένου"/>
          <p:cNvGraphicFramePr>
            <a:graphicFrameLocks noGrp="1"/>
          </p:cNvGraphicFramePr>
          <p:nvPr>
            <p:ph idx="1"/>
          </p:nvPr>
        </p:nvGraphicFramePr>
        <p:xfrm>
          <a:off x="457200" y="1646238"/>
          <a:ext cx="8229600" cy="4617720"/>
        </p:xfrm>
        <a:graphic>
          <a:graphicData uri="http://schemas.openxmlformats.org/drawingml/2006/table">
            <a:tbl>
              <a:tblPr firstRow="1" bandRow="1">
                <a:tableStyleId>{5C22544A-7EE6-4342-B048-85BDC9FD1C3A}</a:tableStyleId>
              </a:tblPr>
              <a:tblGrid>
                <a:gridCol w="5770984"/>
                <a:gridCol w="2458616"/>
              </a:tblGrid>
              <a:tr h="370840">
                <a:tc>
                  <a:txBody>
                    <a:bodyPr/>
                    <a:lstStyle/>
                    <a:p>
                      <a:r>
                        <a:rPr lang="el-GR" dirty="0" smtClean="0"/>
                        <a:t> ΣΟΨΥ</a:t>
                      </a:r>
                      <a:r>
                        <a:rPr lang="el-GR" baseline="0" dirty="0" smtClean="0"/>
                        <a:t> </a:t>
                      </a:r>
                      <a:r>
                        <a:rPr lang="el-GR" dirty="0" smtClean="0"/>
                        <a:t>2023</a:t>
                      </a:r>
                      <a:endParaRPr lang="el-GR" dirty="0"/>
                    </a:p>
                  </a:txBody>
                  <a:tcPr/>
                </a:tc>
                <a:tc>
                  <a:txBody>
                    <a:bodyPr/>
                    <a:lstStyle/>
                    <a:p>
                      <a:endParaRPr lang="el-GR"/>
                    </a:p>
                  </a:txBody>
                  <a:tcPr/>
                </a:tc>
              </a:tr>
              <a:tr h="370840">
                <a:tc>
                  <a:txBody>
                    <a:bodyPr/>
                    <a:lstStyle/>
                    <a:p>
                      <a:r>
                        <a:rPr lang="el-GR" sz="1800" dirty="0" smtClean="0"/>
                        <a:t>Νέοι ωφελούμενοι </a:t>
                      </a:r>
                      <a:endParaRPr lang="el-GR" dirty="0"/>
                    </a:p>
                  </a:txBody>
                  <a:tcPr/>
                </a:tc>
                <a:tc>
                  <a:txBody>
                    <a:bodyPr/>
                    <a:lstStyle/>
                    <a:p>
                      <a:r>
                        <a:rPr lang="el-GR" dirty="0" smtClean="0"/>
                        <a:t>546</a:t>
                      </a:r>
                      <a:endParaRPr lang="el-GR" dirty="0"/>
                    </a:p>
                  </a:txBody>
                  <a:tcPr/>
                </a:tc>
              </a:tr>
              <a:tr h="370840">
                <a:tc>
                  <a:txBody>
                    <a:bodyPr/>
                    <a:lstStyle/>
                    <a:p>
                      <a:r>
                        <a:rPr lang="el-GR" dirty="0" smtClean="0"/>
                        <a:t>Νέα </a:t>
                      </a:r>
                      <a:r>
                        <a:rPr lang="el-GR" dirty="0" err="1" smtClean="0"/>
                        <a:t>παιδο</a:t>
                      </a:r>
                      <a:r>
                        <a:rPr lang="el-GR" baseline="0" dirty="0" err="1" smtClean="0"/>
                        <a:t>ψυχιατρικά</a:t>
                      </a:r>
                      <a:r>
                        <a:rPr lang="el-GR" baseline="0" dirty="0" smtClean="0"/>
                        <a:t> περιστατικά </a:t>
                      </a:r>
                      <a:endParaRPr lang="el-GR" dirty="0"/>
                    </a:p>
                  </a:txBody>
                  <a:tcPr/>
                </a:tc>
                <a:tc>
                  <a:txBody>
                    <a:bodyPr/>
                    <a:lstStyle/>
                    <a:p>
                      <a:r>
                        <a:rPr lang="el-GR" dirty="0" smtClean="0"/>
                        <a:t>84   (αιτήματα 324)</a:t>
                      </a:r>
                      <a:endParaRPr lang="el-GR" dirty="0"/>
                    </a:p>
                  </a:txBody>
                  <a:tcPr/>
                </a:tc>
              </a:tr>
              <a:tr h="370840">
                <a:tc>
                  <a:txBody>
                    <a:bodyPr/>
                    <a:lstStyle/>
                    <a:p>
                      <a:r>
                        <a:rPr lang="el-GR" dirty="0" smtClean="0"/>
                        <a:t>Συνεδρίες ψυχιατρικής υποστήριξης</a:t>
                      </a:r>
                      <a:endParaRPr lang="el-GR" dirty="0"/>
                    </a:p>
                  </a:txBody>
                  <a:tcPr/>
                </a:tc>
                <a:tc>
                  <a:txBody>
                    <a:bodyPr/>
                    <a:lstStyle/>
                    <a:p>
                      <a:r>
                        <a:rPr lang="el-GR" dirty="0" smtClean="0"/>
                        <a:t>1127</a:t>
                      </a:r>
                      <a:endParaRPr lang="el-GR" dirty="0"/>
                    </a:p>
                  </a:txBody>
                  <a:tcPr/>
                </a:tc>
              </a:tr>
              <a:tr h="370840">
                <a:tc>
                  <a:txBody>
                    <a:bodyPr/>
                    <a:lstStyle/>
                    <a:p>
                      <a:r>
                        <a:rPr lang="el-GR" dirty="0" smtClean="0"/>
                        <a:t>Συνεδρίες ψυχοθεραπείας</a:t>
                      </a:r>
                      <a:endParaRPr lang="el-GR" dirty="0"/>
                    </a:p>
                  </a:txBody>
                  <a:tcPr/>
                </a:tc>
                <a:tc>
                  <a:txBody>
                    <a:bodyPr/>
                    <a:lstStyle/>
                    <a:p>
                      <a:r>
                        <a:rPr lang="el-GR" dirty="0" smtClean="0"/>
                        <a:t>2581</a:t>
                      </a:r>
                      <a:endParaRPr lang="el-GR" dirty="0"/>
                    </a:p>
                  </a:txBody>
                  <a:tcPr/>
                </a:tc>
              </a:tr>
              <a:tr h="370840">
                <a:tc>
                  <a:txBody>
                    <a:bodyPr/>
                    <a:lstStyle/>
                    <a:p>
                      <a:r>
                        <a:rPr lang="el-GR" dirty="0" smtClean="0"/>
                        <a:t>Συνεδρίες παιδοψυχιατρικής υποστήριξης</a:t>
                      </a:r>
                      <a:endParaRPr lang="el-GR" dirty="0"/>
                    </a:p>
                  </a:txBody>
                  <a:tcPr/>
                </a:tc>
                <a:tc>
                  <a:txBody>
                    <a:bodyPr/>
                    <a:lstStyle/>
                    <a:p>
                      <a:r>
                        <a:rPr lang="el-GR" dirty="0" smtClean="0"/>
                        <a:t>403</a:t>
                      </a:r>
                      <a:endParaRPr lang="el-GR" dirty="0"/>
                    </a:p>
                  </a:txBody>
                  <a:tcPr/>
                </a:tc>
              </a:tr>
              <a:tr h="370840">
                <a:tc>
                  <a:txBody>
                    <a:bodyPr/>
                    <a:lstStyle/>
                    <a:p>
                      <a:r>
                        <a:rPr lang="el-GR" dirty="0" smtClean="0"/>
                        <a:t>Συνεδρίες ψυχοκοινωνικής υποστήριξης- συμβουλευτικής</a:t>
                      </a:r>
                      <a:endParaRPr lang="el-GR" dirty="0"/>
                    </a:p>
                  </a:txBody>
                  <a:tcPr/>
                </a:tc>
                <a:tc>
                  <a:txBody>
                    <a:bodyPr/>
                    <a:lstStyle/>
                    <a:p>
                      <a:r>
                        <a:rPr lang="el-GR" dirty="0" smtClean="0"/>
                        <a:t>548</a:t>
                      </a:r>
                      <a:endParaRPr lang="el-GR" dirty="0"/>
                    </a:p>
                  </a:txBody>
                  <a:tcPr/>
                </a:tc>
              </a:tr>
              <a:tr h="370840">
                <a:tc>
                  <a:txBody>
                    <a:bodyPr/>
                    <a:lstStyle/>
                    <a:p>
                      <a:r>
                        <a:rPr lang="el-GR" dirty="0" smtClean="0"/>
                        <a:t>Συνεδρίες </a:t>
                      </a:r>
                      <a:r>
                        <a:rPr lang="el-GR" dirty="0" err="1" smtClean="0"/>
                        <a:t>εργοθεραπείας</a:t>
                      </a:r>
                      <a:endParaRPr lang="el-GR" dirty="0"/>
                    </a:p>
                  </a:txBody>
                  <a:tcPr/>
                </a:tc>
                <a:tc>
                  <a:txBody>
                    <a:bodyPr/>
                    <a:lstStyle/>
                    <a:p>
                      <a:r>
                        <a:rPr lang="el-GR" dirty="0" smtClean="0"/>
                        <a:t>162</a:t>
                      </a:r>
                      <a:endParaRPr lang="el-GR" dirty="0"/>
                    </a:p>
                  </a:txBody>
                  <a:tcPr/>
                </a:tc>
              </a:tr>
              <a:tr h="370840">
                <a:tc>
                  <a:txBody>
                    <a:bodyPr/>
                    <a:lstStyle/>
                    <a:p>
                      <a:r>
                        <a:rPr lang="el-GR" dirty="0" smtClean="0"/>
                        <a:t>Νοσηλευτικές πράξεις </a:t>
                      </a:r>
                      <a:endParaRPr lang="el-GR" dirty="0"/>
                    </a:p>
                  </a:txBody>
                  <a:tcPr/>
                </a:tc>
                <a:tc>
                  <a:txBody>
                    <a:bodyPr/>
                    <a:lstStyle/>
                    <a:p>
                      <a:r>
                        <a:rPr lang="el-GR" dirty="0" smtClean="0"/>
                        <a:t>139 </a:t>
                      </a:r>
                      <a:endParaRPr lang="el-GR" dirty="0"/>
                    </a:p>
                  </a:txBody>
                  <a:tcPr/>
                </a:tc>
              </a:tr>
              <a:tr h="370840">
                <a:tc>
                  <a:txBody>
                    <a:bodyPr/>
                    <a:lstStyle/>
                    <a:p>
                      <a:r>
                        <a:rPr lang="el-GR" dirty="0" smtClean="0"/>
                        <a:t>Συνεδρίες εργασιακής συμβουλευτικής </a:t>
                      </a:r>
                      <a:endParaRPr lang="el-GR" dirty="0"/>
                    </a:p>
                  </a:txBody>
                  <a:tcPr/>
                </a:tc>
                <a:tc>
                  <a:txBody>
                    <a:bodyPr/>
                    <a:lstStyle/>
                    <a:p>
                      <a:r>
                        <a:rPr lang="el-GR" dirty="0" smtClean="0"/>
                        <a:t>122</a:t>
                      </a:r>
                      <a:endParaRPr lang="el-GR" dirty="0"/>
                    </a:p>
                  </a:txBody>
                  <a:tcPr/>
                </a:tc>
              </a:tr>
              <a:tr h="370840">
                <a:tc>
                  <a:txBody>
                    <a:bodyPr/>
                    <a:lstStyle/>
                    <a:p>
                      <a:r>
                        <a:rPr lang="el-GR" dirty="0" smtClean="0"/>
                        <a:t>Άτομα που εντάχθηκαν σε προγράμματα επαγγελματικής κατάρτισης</a:t>
                      </a:r>
                      <a:endParaRPr lang="el-GR" dirty="0"/>
                    </a:p>
                  </a:txBody>
                  <a:tcPr/>
                </a:tc>
                <a:tc>
                  <a:txBody>
                    <a:bodyPr/>
                    <a:lstStyle/>
                    <a:p>
                      <a:r>
                        <a:rPr lang="el-GR" dirty="0" smtClean="0"/>
                        <a:t>14</a:t>
                      </a:r>
                      <a:endParaRPr lang="el-GR" dirty="0"/>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800" i="1" dirty="0" smtClean="0"/>
              <a:t>Κέντρο Ημέρας για </a:t>
            </a:r>
            <a:r>
              <a:rPr lang="el-GR" sz="4400" i="1" dirty="0" smtClean="0"/>
              <a:t>άτομα</a:t>
            </a:r>
            <a:r>
              <a:rPr lang="el-GR" sz="4800" i="1" dirty="0" smtClean="0"/>
              <a:t> με άνοια</a:t>
            </a:r>
            <a:r>
              <a:rPr lang="el-GR" sz="4800" dirty="0" smtClean="0"/>
              <a:t/>
            </a:r>
            <a:br>
              <a:rPr lang="el-GR" sz="4800" dirty="0" smtClean="0"/>
            </a:br>
            <a:r>
              <a:rPr lang="el-GR" sz="4800" i="1" dirty="0" smtClean="0"/>
              <a:t>«</a:t>
            </a:r>
            <a:r>
              <a:rPr lang="el-GR" sz="4800" i="1" dirty="0" smtClean="0">
                <a:solidFill>
                  <a:srgbClr val="FFFF00"/>
                </a:solidFill>
              </a:rPr>
              <a:t>ΦΡΟΝΤΙΖΩ</a:t>
            </a:r>
            <a:r>
              <a:rPr lang="el-GR" sz="4800" i="1" dirty="0" smtClean="0"/>
              <a:t>»</a:t>
            </a:r>
            <a:endParaRPr lang="el-GR" dirty="0"/>
          </a:p>
        </p:txBody>
      </p:sp>
      <p:sp>
        <p:nvSpPr>
          <p:cNvPr id="3" name="2 - Θέση περιεχομένου"/>
          <p:cNvSpPr>
            <a:spLocks noGrp="1"/>
          </p:cNvSpPr>
          <p:nvPr>
            <p:ph idx="1"/>
          </p:nvPr>
        </p:nvSpPr>
        <p:spPr/>
        <p:txBody>
          <a:bodyPr/>
          <a:lstStyle/>
          <a:p>
            <a:pPr marL="0" indent="0">
              <a:buNone/>
            </a:pPr>
            <a:endParaRPr lang="el-GR" i="1" dirty="0" smtClean="0"/>
          </a:p>
          <a:p>
            <a:pPr marL="0" indent="0">
              <a:buNone/>
            </a:pPr>
            <a:r>
              <a:rPr lang="el-GR" i="1" dirty="0" smtClean="0"/>
              <a:t>Κέντρο Ημέρας για άτομα με άνοια στην Πάτρα του Κοινωφελούς Σωματείου Αρωγής και Φροντίδας Ηλικιωμένων και Ατόμων με Αναπηρία-«ΦΡΟΝΤΙΖΩ»</a:t>
            </a:r>
            <a:endParaRPr lang="el-G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800" i="1" dirty="0" smtClean="0"/>
              <a:t>Κέντρο Ημέρας για </a:t>
            </a:r>
            <a:r>
              <a:rPr lang="el-GR" sz="4400" i="1" dirty="0" smtClean="0"/>
              <a:t>άτομα</a:t>
            </a:r>
            <a:r>
              <a:rPr lang="el-GR" sz="4800" i="1" dirty="0" smtClean="0"/>
              <a:t> με άνοια</a:t>
            </a:r>
            <a:r>
              <a:rPr lang="el-GR" sz="4800" dirty="0" smtClean="0"/>
              <a:t/>
            </a:r>
            <a:br>
              <a:rPr lang="el-GR" sz="4800" dirty="0" smtClean="0"/>
            </a:br>
            <a:r>
              <a:rPr lang="el-GR" sz="4800" i="1" dirty="0" smtClean="0"/>
              <a:t>«</a:t>
            </a:r>
            <a:r>
              <a:rPr lang="el-GR" sz="4800" i="1" dirty="0" smtClean="0">
                <a:solidFill>
                  <a:srgbClr val="FFFF00"/>
                </a:solidFill>
              </a:rPr>
              <a:t>ΦΡΟΝΤΙΖΩ</a:t>
            </a:r>
            <a:r>
              <a:rPr lang="el-GR" sz="4800" i="1" dirty="0" smtClean="0"/>
              <a:t>»</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Από το 2020 και μέχρι σήμερα το Κέντρο Ημέρας για άτομα με άνοια έχει εξυπηρετήσει περισσότερους από </a:t>
            </a:r>
            <a:r>
              <a:rPr lang="el-GR" b="1" dirty="0" smtClean="0">
                <a:solidFill>
                  <a:srgbClr val="FFFF00"/>
                </a:solidFill>
              </a:rPr>
              <a:t>1250 ωφελούμενους </a:t>
            </a:r>
            <a:r>
              <a:rPr lang="el-GR" dirty="0" smtClean="0"/>
              <a:t>(ηλικιωμένους, άτομα με άνοια, φροντιστές) με:</a:t>
            </a:r>
          </a:p>
          <a:p>
            <a:pPr lvl="1"/>
            <a:r>
              <a:rPr lang="el-GR" dirty="0" smtClean="0"/>
              <a:t>Ιατρικές επισκέψεις</a:t>
            </a:r>
          </a:p>
          <a:p>
            <a:pPr lvl="1"/>
            <a:r>
              <a:rPr lang="el-GR" dirty="0" err="1" smtClean="0"/>
              <a:t>Νευροψυχολογική</a:t>
            </a:r>
            <a:r>
              <a:rPr lang="el-GR" dirty="0" smtClean="0"/>
              <a:t> αξιολόγηση</a:t>
            </a:r>
          </a:p>
          <a:p>
            <a:pPr lvl="1"/>
            <a:r>
              <a:rPr lang="el-GR" dirty="0" smtClean="0"/>
              <a:t>Εφαρμογή ατομικών/ομαδικών μη φαρμακευτικών παρεμβάσεων</a:t>
            </a:r>
          </a:p>
          <a:p>
            <a:pPr lvl="1"/>
            <a:r>
              <a:rPr lang="el-GR" dirty="0" smtClean="0"/>
              <a:t>Συμβουλευτική φροντιστών</a:t>
            </a:r>
          </a:p>
          <a:p>
            <a:pPr lvl="1"/>
            <a:r>
              <a:rPr lang="el-GR" dirty="0" smtClean="0"/>
              <a:t>Εκπαιδευτικά σεμινάρια φροντιστών</a:t>
            </a:r>
          </a:p>
          <a:p>
            <a:pPr lvl="1"/>
            <a:r>
              <a:rPr lang="el-GR" dirty="0" smtClean="0"/>
              <a:t>Υποστήριξη ΚΑΠΗ/ΚΗΦΗ</a:t>
            </a:r>
            <a:endParaRPr lang="el-G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dirty="0" err="1" smtClean="0">
                <a:solidFill>
                  <a:srgbClr val="FFFF00"/>
                </a:solidFill>
              </a:rPr>
              <a:t>Καλλίπολις</a:t>
            </a:r>
            <a:endParaRPr lang="el-GR" dirty="0">
              <a:solidFill>
                <a:srgbClr val="FFFF00"/>
              </a:solidFill>
            </a:endParaRPr>
          </a:p>
        </p:txBody>
      </p:sp>
      <p:sp>
        <p:nvSpPr>
          <p:cNvPr id="3" name="2 - Θέση περιεχομένου"/>
          <p:cNvSpPr>
            <a:spLocks noGrp="1"/>
          </p:cNvSpPr>
          <p:nvPr>
            <p:ph idx="1"/>
          </p:nvPr>
        </p:nvSpPr>
        <p:spPr/>
        <p:txBody>
          <a:bodyPr/>
          <a:lstStyle/>
          <a:p>
            <a:r>
              <a:rPr lang="el-GR" i="1" dirty="0" smtClean="0"/>
              <a:t>Κέντρο Πρόληψης των Εξαρτήσεων &amp; Προαγωγής της Ψυχοκοινωνικής Υγείας </a:t>
            </a:r>
            <a:r>
              <a:rPr lang="el-GR" i="1" dirty="0" err="1" smtClean="0"/>
              <a:t>Π.Ε.Αχαΐας</a:t>
            </a:r>
            <a:r>
              <a:rPr lang="el-GR" i="1" dirty="0" smtClean="0"/>
              <a:t> «</a:t>
            </a:r>
            <a:r>
              <a:rPr lang="el-GR" i="1" dirty="0" err="1" smtClean="0"/>
              <a:t>Καλλίπολις</a:t>
            </a:r>
            <a:r>
              <a:rPr lang="el-GR" i="1" dirty="0" smtClean="0"/>
              <a:t>»</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Σύσταση επιτροπής </a:t>
            </a:r>
            <a:endParaRPr lang="el-GR" dirty="0"/>
          </a:p>
        </p:txBody>
      </p:sp>
      <p:sp>
        <p:nvSpPr>
          <p:cNvPr id="3" name="2 - Θέση περιεχομένου"/>
          <p:cNvSpPr>
            <a:spLocks noGrp="1"/>
          </p:cNvSpPr>
          <p:nvPr>
            <p:ph idx="1"/>
          </p:nvPr>
        </p:nvSpPr>
        <p:spPr>
          <a:xfrm>
            <a:off x="457200" y="1412776"/>
            <a:ext cx="8229600" cy="5040559"/>
          </a:xfrm>
        </p:spPr>
        <p:txBody>
          <a:bodyPr>
            <a:normAutofit/>
          </a:bodyPr>
          <a:lstStyle/>
          <a:p>
            <a:pPr algn="ctr"/>
            <a:endParaRPr lang="el-GR" dirty="0" smtClean="0"/>
          </a:p>
          <a:p>
            <a:pPr algn="ctr"/>
            <a:endParaRPr lang="el-GR" dirty="0" smtClean="0"/>
          </a:p>
          <a:p>
            <a:pPr algn="ctr"/>
            <a:endParaRPr lang="el-GR" dirty="0" smtClean="0"/>
          </a:p>
          <a:p>
            <a:pPr algn="ctr">
              <a:buNone/>
            </a:pPr>
            <a:r>
              <a:rPr lang="el-GR" dirty="0" smtClean="0"/>
              <a:t>Με αλφαβητική σειρά </a:t>
            </a:r>
            <a:endParaRPr lang="el-GR" sz="23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dirty="0" err="1" smtClean="0">
                <a:solidFill>
                  <a:srgbClr val="FFFF00"/>
                </a:solidFill>
              </a:rPr>
              <a:t>Καλλίπολις</a:t>
            </a:r>
            <a:endParaRPr lang="el-GR" dirty="0">
              <a:solidFill>
                <a:srgbClr val="FFFF00"/>
              </a:solidFill>
            </a:endParaRPr>
          </a:p>
        </p:txBody>
      </p:sp>
      <p:sp>
        <p:nvSpPr>
          <p:cNvPr id="3" name="2 - Θέση περιεχομένου"/>
          <p:cNvSpPr>
            <a:spLocks noGrp="1"/>
          </p:cNvSpPr>
          <p:nvPr>
            <p:ph idx="1"/>
          </p:nvPr>
        </p:nvSpPr>
        <p:spPr/>
        <p:txBody>
          <a:bodyPr>
            <a:normAutofit/>
          </a:bodyPr>
          <a:lstStyle/>
          <a:p>
            <a:r>
              <a:rPr lang="el-GR" dirty="0" smtClean="0"/>
              <a:t>Αποτελεί ένα από τα 75 Κέντρα Πρόληψης της χώρας που λειτουργούν με την εποπτεία και υποστήριξη του Οργανισμού Κατά των Ναρκωτικών και είναι ο εγκεκριμένος οργανισμός για την υλοποίηση προγραμμάτων πρόληψης στο πλαίσιο του Εθνικού Σχεδίου Δράσης κατά των Ναρκωτικών</a:t>
            </a:r>
            <a:endParaRPr lang="el-G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dirty="0" err="1" smtClean="0">
                <a:solidFill>
                  <a:srgbClr val="FFFF00"/>
                </a:solidFill>
              </a:rPr>
              <a:t>Καλλίπολις</a:t>
            </a:r>
            <a:endParaRPr lang="el-GR" dirty="0">
              <a:solidFill>
                <a:srgbClr val="FFFF00"/>
              </a:solidFill>
            </a:endParaRPr>
          </a:p>
        </p:txBody>
      </p:sp>
      <p:sp>
        <p:nvSpPr>
          <p:cNvPr id="3" name="2 - Θέση περιεχομένου"/>
          <p:cNvSpPr>
            <a:spLocks noGrp="1"/>
          </p:cNvSpPr>
          <p:nvPr>
            <p:ph idx="1"/>
          </p:nvPr>
        </p:nvSpPr>
        <p:spPr/>
        <p:txBody>
          <a:bodyPr>
            <a:normAutofit fontScale="92500" lnSpcReduction="20000"/>
          </a:bodyPr>
          <a:lstStyle/>
          <a:p>
            <a:r>
              <a:rPr lang="el-GR" dirty="0" smtClean="0"/>
              <a:t>Παρέχει τις υπηρεσίες του ετησίως σε </a:t>
            </a:r>
            <a:r>
              <a:rPr lang="el-GR" b="1" dirty="0" smtClean="0"/>
              <a:t>5.500 κατά </a:t>
            </a:r>
            <a:r>
              <a:rPr lang="el-GR" dirty="0" smtClean="0"/>
              <a:t>προσέγγιση πολίτες </a:t>
            </a:r>
            <a:r>
              <a:rPr lang="el-GR" b="1" dirty="0" smtClean="0"/>
              <a:t>(παιδιά, εφήβους, νέους, γονείς, εκπαιδευτικούς κ.ά.) </a:t>
            </a:r>
            <a:r>
              <a:rPr lang="el-GR" dirty="0" smtClean="0"/>
              <a:t>χωρίς καμία οικονομική επιβάρυνση, με άμεση ανταπόκριση στα αιτήματα καλύπτοντας τις ανάγκες των κατοίκων σε όλη την Περιφερειακή Ενότητα Αχαΐας, ακόμη και στις πιο απομακρυσμένες περιοχές</a:t>
            </a:r>
          </a:p>
          <a:p>
            <a:endParaRPr lang="el-GR" dirty="0" smtClean="0"/>
          </a:p>
          <a:p>
            <a:r>
              <a:rPr lang="el-GR" dirty="0" smtClean="0"/>
              <a:t>Αποτελεί εδώ και 26 χρόνια σταθερό σημείο αναφοράς και υποστήριξης για την σχολική και ευρύτερη κοινότητα</a:t>
            </a:r>
            <a:endParaRPr lang="el-G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i="1" dirty="0" err="1" smtClean="0">
                <a:solidFill>
                  <a:srgbClr val="FFFF00"/>
                </a:solidFill>
              </a:rPr>
              <a:t>Ιατροπαιδαγωγικό</a:t>
            </a:r>
            <a:r>
              <a:rPr lang="el-GR" sz="3200" i="1" dirty="0" smtClean="0">
                <a:solidFill>
                  <a:srgbClr val="FFFF00"/>
                </a:solidFill>
              </a:rPr>
              <a:t> Κέντρο </a:t>
            </a:r>
            <a:r>
              <a:rPr lang="el-GR" sz="3200" i="1" dirty="0" err="1" smtClean="0">
                <a:solidFill>
                  <a:srgbClr val="FFFF00"/>
                </a:solidFill>
              </a:rPr>
              <a:t>Καραμανδανείου</a:t>
            </a:r>
            <a:r>
              <a:rPr lang="el-GR" sz="3200" i="1" dirty="0" smtClean="0">
                <a:solidFill>
                  <a:srgbClr val="FFFF00"/>
                </a:solidFill>
              </a:rPr>
              <a:t> </a:t>
            </a:r>
            <a:r>
              <a:rPr lang="el-GR" sz="3200" i="1" dirty="0" smtClean="0"/>
              <a:t>Νοσοκομείου Παίδων Πατρών</a:t>
            </a:r>
            <a:endParaRPr lang="el-GR" sz="3200" dirty="0"/>
          </a:p>
        </p:txBody>
      </p:sp>
      <p:sp>
        <p:nvSpPr>
          <p:cNvPr id="3" name="2 - Θέση περιεχομένου"/>
          <p:cNvSpPr>
            <a:spLocks noGrp="1"/>
          </p:cNvSpPr>
          <p:nvPr>
            <p:ph idx="1"/>
          </p:nvPr>
        </p:nvSpPr>
        <p:spPr>
          <a:xfrm>
            <a:off x="179512" y="1646237"/>
            <a:ext cx="8784976" cy="4526280"/>
          </a:xfrm>
        </p:spPr>
        <p:txBody>
          <a:bodyPr>
            <a:normAutofit/>
          </a:bodyPr>
          <a:lstStyle/>
          <a:p>
            <a:endParaRPr lang="el-GR" dirty="0" smtClean="0"/>
          </a:p>
          <a:p>
            <a:r>
              <a:rPr lang="el-GR" dirty="0" smtClean="0"/>
              <a:t>Πτέρυγα </a:t>
            </a:r>
            <a:r>
              <a:rPr lang="el-GR" dirty="0" err="1" smtClean="0"/>
              <a:t>Ενδονοσοκομειακής</a:t>
            </a:r>
            <a:r>
              <a:rPr lang="el-GR" dirty="0" smtClean="0"/>
              <a:t> Ψυχιατρικής Φροντίδας με δύναμη </a:t>
            </a:r>
            <a:r>
              <a:rPr lang="el-GR" b="1" dirty="0" smtClean="0"/>
              <a:t>7 κλίνες</a:t>
            </a:r>
            <a:endParaRPr lang="el-GR" dirty="0" smtClean="0"/>
          </a:p>
          <a:p>
            <a:pPr lvl="1"/>
            <a:r>
              <a:rPr lang="el-GR" dirty="0" smtClean="0"/>
              <a:t>Κατά το έτος 2023 έλαβαν χώρα </a:t>
            </a:r>
            <a:r>
              <a:rPr lang="el-GR" dirty="0" smtClean="0">
                <a:solidFill>
                  <a:srgbClr val="FFFF00"/>
                </a:solidFill>
              </a:rPr>
              <a:t>85 νοσηλείες</a:t>
            </a:r>
          </a:p>
          <a:p>
            <a:pPr lvl="1"/>
            <a:endParaRPr lang="el-GR" dirty="0" smtClean="0"/>
          </a:p>
          <a:p>
            <a:r>
              <a:rPr lang="el-GR" dirty="0" smtClean="0"/>
              <a:t>Τακτικά εξωτερικά ιατρεία</a:t>
            </a:r>
          </a:p>
          <a:p>
            <a:pPr lvl="1"/>
            <a:r>
              <a:rPr lang="el-GR" dirty="0" smtClean="0"/>
              <a:t>πραγματοποιήθηκαν το ίδιο έτος </a:t>
            </a:r>
            <a:r>
              <a:rPr lang="el-GR" dirty="0" smtClean="0">
                <a:solidFill>
                  <a:srgbClr val="FFFF00"/>
                </a:solidFill>
              </a:rPr>
              <a:t>3879 συνεδρίες</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i="1" dirty="0" err="1" smtClean="0">
                <a:solidFill>
                  <a:srgbClr val="FFFF00"/>
                </a:solidFill>
              </a:rPr>
              <a:t>Ιατροπαιδαγωγικό</a:t>
            </a:r>
            <a:r>
              <a:rPr lang="el-GR" sz="3200" i="1" dirty="0" smtClean="0">
                <a:solidFill>
                  <a:srgbClr val="FFFF00"/>
                </a:solidFill>
              </a:rPr>
              <a:t> Κέντρο </a:t>
            </a:r>
            <a:r>
              <a:rPr lang="el-GR" sz="3200" i="1" dirty="0" err="1" smtClean="0">
                <a:solidFill>
                  <a:srgbClr val="FFFF00"/>
                </a:solidFill>
              </a:rPr>
              <a:t>Καραμανδανείου</a:t>
            </a:r>
            <a:r>
              <a:rPr lang="el-GR" sz="3200" i="1" dirty="0" smtClean="0">
                <a:solidFill>
                  <a:srgbClr val="FFFF00"/>
                </a:solidFill>
              </a:rPr>
              <a:t> </a:t>
            </a:r>
            <a:r>
              <a:rPr lang="el-GR" sz="3200" i="1" dirty="0" smtClean="0"/>
              <a:t>Νοσοκομείου Παίδων Πατρών</a:t>
            </a:r>
            <a:endParaRPr lang="el-GR" sz="3200" dirty="0"/>
          </a:p>
        </p:txBody>
      </p:sp>
      <p:sp>
        <p:nvSpPr>
          <p:cNvPr id="3" name="2 - Θέση περιεχομένου"/>
          <p:cNvSpPr>
            <a:spLocks noGrp="1"/>
          </p:cNvSpPr>
          <p:nvPr>
            <p:ph idx="1"/>
          </p:nvPr>
        </p:nvSpPr>
        <p:spPr>
          <a:xfrm>
            <a:off x="179512" y="1646237"/>
            <a:ext cx="8784976" cy="4526280"/>
          </a:xfrm>
        </p:spPr>
        <p:txBody>
          <a:bodyPr>
            <a:normAutofit/>
          </a:bodyPr>
          <a:lstStyle/>
          <a:p>
            <a:endParaRPr lang="el-GR" dirty="0" smtClean="0"/>
          </a:p>
          <a:p>
            <a:r>
              <a:rPr lang="el-GR" dirty="0" smtClean="0"/>
              <a:t>Κέντρο Φυσικής Ιατρικής και Αποκατάστασης (</a:t>
            </a:r>
            <a:r>
              <a:rPr lang="el-GR" dirty="0" err="1" smtClean="0"/>
              <a:t>ΚεΦΙΑπ</a:t>
            </a:r>
            <a:r>
              <a:rPr lang="el-GR" dirty="0" smtClean="0"/>
              <a:t>) </a:t>
            </a:r>
          </a:p>
          <a:p>
            <a:pPr lvl="1"/>
            <a:r>
              <a:rPr lang="el-GR" dirty="0" smtClean="0">
                <a:solidFill>
                  <a:srgbClr val="FFFF00"/>
                </a:solidFill>
              </a:rPr>
              <a:t>1015 συνεδρίες</a:t>
            </a:r>
          </a:p>
          <a:p>
            <a:pPr lvl="1"/>
            <a:endParaRPr lang="el-GR" dirty="0" smtClean="0"/>
          </a:p>
          <a:p>
            <a:r>
              <a:rPr lang="el-GR" dirty="0" smtClean="0"/>
              <a:t>Τμήμα Επειγόντων Περιστατικών</a:t>
            </a:r>
          </a:p>
          <a:p>
            <a:pPr lvl="1"/>
            <a:r>
              <a:rPr lang="el-GR" dirty="0" smtClean="0"/>
              <a:t>Πραγματοποιήθηκε περίθαλψη </a:t>
            </a:r>
            <a:r>
              <a:rPr lang="el-GR" dirty="0" smtClean="0">
                <a:solidFill>
                  <a:srgbClr val="FFFF00"/>
                </a:solidFill>
              </a:rPr>
              <a:t>375 περιστατικών</a:t>
            </a:r>
            <a:endParaRPr lang="el-GR" dirty="0">
              <a:solidFill>
                <a:srgbClr val="FFFF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ΑΜΚΕ «</a:t>
            </a:r>
            <a:r>
              <a:rPr lang="el-GR" dirty="0" smtClean="0">
                <a:solidFill>
                  <a:srgbClr val="FFFF00"/>
                </a:solidFill>
              </a:rPr>
              <a:t>Κλίμακα</a:t>
            </a:r>
            <a:r>
              <a:rPr lang="el-GR" dirty="0" smtClean="0"/>
              <a:t>» </a:t>
            </a:r>
            <a:endParaRPr lang="el-GR" dirty="0"/>
          </a:p>
        </p:txBody>
      </p:sp>
      <p:sp>
        <p:nvSpPr>
          <p:cNvPr id="3" name="2 - Θέση περιεχομένου"/>
          <p:cNvSpPr>
            <a:spLocks noGrp="1"/>
          </p:cNvSpPr>
          <p:nvPr>
            <p:ph idx="1"/>
          </p:nvPr>
        </p:nvSpPr>
        <p:spPr/>
        <p:txBody>
          <a:bodyPr>
            <a:normAutofit/>
          </a:bodyPr>
          <a:lstStyle/>
          <a:p>
            <a:pPr>
              <a:buNone/>
            </a:pPr>
            <a:endParaRPr lang="el-GR" sz="4000" i="1" dirty="0" smtClean="0"/>
          </a:p>
          <a:p>
            <a:pPr>
              <a:buNone/>
            </a:pPr>
            <a:endParaRPr lang="el-GR" sz="4000" i="1" dirty="0" smtClean="0"/>
          </a:p>
          <a:p>
            <a:pPr>
              <a:buNone/>
            </a:pPr>
            <a:r>
              <a:rPr lang="el-GR" sz="4000" i="1" dirty="0" smtClean="0"/>
              <a:t>Δύο οικοτροφεία </a:t>
            </a:r>
          </a:p>
          <a:p>
            <a:pPr algn="ctr">
              <a:buNone/>
            </a:pPr>
            <a:r>
              <a:rPr lang="el-GR" sz="4000" i="1" dirty="0" smtClean="0"/>
              <a:t>με 30 συνολικά κλίνες</a:t>
            </a:r>
            <a:endParaRPr lang="el-GR" sz="40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solidFill>
                  <a:srgbClr val="FFFF00"/>
                </a:solidFill>
              </a:rPr>
              <a:t>Δομή για τον Αυτισμό</a:t>
            </a:r>
            <a:endParaRPr lang="el-GR" b="1" dirty="0">
              <a:solidFill>
                <a:srgbClr val="FFFF00"/>
              </a:solidFill>
            </a:endParaRPr>
          </a:p>
        </p:txBody>
      </p:sp>
      <p:sp>
        <p:nvSpPr>
          <p:cNvPr id="3" name="2 - Θέση περιεχομένου"/>
          <p:cNvSpPr>
            <a:spLocks noGrp="1"/>
          </p:cNvSpPr>
          <p:nvPr>
            <p:ph idx="1"/>
          </p:nvPr>
        </p:nvSpPr>
        <p:spPr/>
        <p:txBody>
          <a:bodyPr>
            <a:normAutofit fontScale="85000" lnSpcReduction="10000"/>
          </a:bodyPr>
          <a:lstStyle/>
          <a:p>
            <a:r>
              <a:rPr lang="el-GR" dirty="0" smtClean="0"/>
              <a:t>Το φθινόπωρο του έτους που διανύουμε αναμένεται η έναρξη λειτουργίας Δομής για τον Αυτισμό από το Σωματείο Γονέων και Φίλων των Ατόμων με Αυτισμό και Ν.Υ. Αχαΐας</a:t>
            </a:r>
          </a:p>
          <a:p>
            <a:r>
              <a:rPr lang="el-GR" dirty="0" smtClean="0"/>
              <a:t>Η δομή θα περιλαμβάνει </a:t>
            </a:r>
          </a:p>
          <a:p>
            <a:pPr lvl="1"/>
            <a:r>
              <a:rPr lang="el-GR" dirty="0" smtClean="0"/>
              <a:t>Κέντρο Διημέρευσης και Ημερήσιας Φιλοξενίας (ΚΔΗΦ), </a:t>
            </a:r>
          </a:p>
          <a:p>
            <a:pPr lvl="1"/>
            <a:r>
              <a:rPr lang="el-GR" dirty="0" smtClean="0"/>
              <a:t>Κέντρο Δημιουργικής Απασχόλησης (ΚΔΑΠ </a:t>
            </a:r>
            <a:r>
              <a:rPr lang="el-GR" dirty="0" err="1" smtClean="0"/>
              <a:t>ΑμεΑ</a:t>
            </a:r>
            <a:r>
              <a:rPr lang="el-GR" dirty="0" smtClean="0"/>
              <a:t>) καθώς και </a:t>
            </a:r>
          </a:p>
          <a:p>
            <a:pPr lvl="1"/>
            <a:r>
              <a:rPr lang="el-GR" dirty="0" smtClean="0"/>
              <a:t>Στέγες Υποστηριζόμενης Διαβίωσης (ΣΥΔ)</a:t>
            </a:r>
          </a:p>
          <a:p>
            <a:r>
              <a:rPr lang="el-GR" dirty="0" smtClean="0"/>
              <a:t>Η ανέγερση της εν λόγω δομής χρηματοδοτείται από το ΕΣΠΑ της Περιφέρειας Δυτικής Ελλάδας, με φορέα υλοποίησης το Δήμο </a:t>
            </a:r>
            <a:r>
              <a:rPr lang="el-GR" dirty="0" err="1" smtClean="0"/>
              <a:t>Πατρέων</a:t>
            </a:r>
            <a:r>
              <a:rPr lang="el-GR" dirty="0" smtClean="0"/>
              <a:t> και Φορέα λειτουργίας το Σωματείο "ΜΙΤΟΣ"</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solidFill>
                  <a:srgbClr val="FFFF00"/>
                </a:solidFill>
              </a:rPr>
              <a:t>Δομή για τον Αυτισμό</a:t>
            </a:r>
            <a:endParaRPr lang="el-GR" b="1" dirty="0">
              <a:solidFill>
                <a:srgbClr val="FFFF00"/>
              </a:solidFill>
            </a:endParaRPr>
          </a:p>
        </p:txBody>
      </p:sp>
      <p:sp>
        <p:nvSpPr>
          <p:cNvPr id="3" name="2 - Θέση περιεχομένου"/>
          <p:cNvSpPr>
            <a:spLocks noGrp="1"/>
          </p:cNvSpPr>
          <p:nvPr>
            <p:ph idx="1"/>
          </p:nvPr>
        </p:nvSpPr>
        <p:spPr/>
        <p:txBody>
          <a:bodyPr>
            <a:normAutofit fontScale="92500" lnSpcReduction="20000"/>
          </a:bodyPr>
          <a:lstStyle/>
          <a:p>
            <a:r>
              <a:rPr lang="el-GR" dirty="0" smtClean="0"/>
              <a:t>Δεν προβλέπεται καμία οικονομική στήριξη από τον κρατικό προϋπολογισμό. </a:t>
            </a:r>
          </a:p>
          <a:p>
            <a:r>
              <a:rPr lang="el-GR" dirty="0" smtClean="0"/>
              <a:t>Οι πόροι για την λειτουργία της δομής θα προέρχονται αποκλειστικά από τον ΕΟΠΥΥ, από τις παρεχόμενες υπηρεσίες και θεραπευτικές πράξεις (</a:t>
            </a:r>
            <a:r>
              <a:rPr lang="el-GR" dirty="0" err="1" smtClean="0"/>
              <a:t>εργοθεραπείες</a:t>
            </a:r>
            <a:r>
              <a:rPr lang="el-GR" dirty="0" smtClean="0"/>
              <a:t>, </a:t>
            </a:r>
            <a:r>
              <a:rPr lang="el-GR" dirty="0" err="1" smtClean="0"/>
              <a:t>λογοθεραπείες</a:t>
            </a:r>
            <a:r>
              <a:rPr lang="el-GR" dirty="0" smtClean="0"/>
              <a:t>, ειδική αγωγή, ψυχοθεραπεία, κλπ.) για όσες από αυτές προβλέπεται σχετική αποζημίωση</a:t>
            </a:r>
          </a:p>
          <a:p>
            <a:r>
              <a:rPr lang="el-GR" dirty="0" smtClean="0"/>
              <a:t>Οι πόροι από τον ΕΟΠΥΥ δεν επαρκούν για τις μισθολογικές και ασφαλιστικές δαπάνες, κυρίως για τον πρώτο χρόνο λειτουργίας</a:t>
            </a:r>
            <a:endParaRPr lang="el-G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Πρότυπα Υπηρεσιών φροντίδας της ψυχικής υγείας</a:t>
            </a:r>
            <a:endParaRPr lang="el-GR" dirty="0"/>
          </a:p>
        </p:txBody>
      </p:sp>
      <p:sp>
        <p:nvSpPr>
          <p:cNvPr id="3" name="2 - Θέση περιεχομένου"/>
          <p:cNvSpPr>
            <a:spLocks noGrp="1"/>
          </p:cNvSpPr>
          <p:nvPr>
            <p:ph idx="1"/>
          </p:nvPr>
        </p:nvSpPr>
        <p:spPr>
          <a:xfrm>
            <a:off x="457200" y="1646236"/>
            <a:ext cx="8229600" cy="5023123"/>
          </a:xfrm>
        </p:spPr>
        <p:txBody>
          <a:bodyPr>
            <a:normAutofit fontScale="77500" lnSpcReduction="20000"/>
          </a:bodyPr>
          <a:lstStyle/>
          <a:p>
            <a:pPr>
              <a:buNone/>
            </a:pPr>
            <a:r>
              <a:rPr lang="el-GR" dirty="0" smtClean="0"/>
              <a:t>Για την εκτίμηση των αναγκαίων αλλαγών στη ψυχιατρική περίθαλψη στην Περιφερειακή Ενότητα Αχαΐας αξιοποιήθηκαν ως πρότυπα</a:t>
            </a:r>
          </a:p>
          <a:p>
            <a:r>
              <a:rPr lang="el-GR" dirty="0" smtClean="0"/>
              <a:t>(α) </a:t>
            </a:r>
            <a:r>
              <a:rPr lang="el-GR" dirty="0" smtClean="0">
                <a:solidFill>
                  <a:srgbClr val="FFFF00"/>
                </a:solidFill>
              </a:rPr>
              <a:t>παράμετροι ψυχιατρικών υπηρεσιών σε πέντε χώρες-μέλη της Ευρωπαϊκής Ένωσης </a:t>
            </a:r>
            <a:r>
              <a:rPr lang="el-GR" dirty="0" smtClean="0"/>
              <a:t>που έχουν πληθυσμιακές αναλογίες με την Ελλάδα, δηλαδή στην Αυστρία, το Βέλγιο, την Ιρλανδία, την Κροατία και την Πορτογαλία, καθώς και αντίστοιχοι παράμετροι που αφορούν την Ελλάδα και δημοσιεύθηκαν από τον Παγκόσμιο </a:t>
            </a:r>
            <a:r>
              <a:rPr lang="en-US" dirty="0" err="1" smtClean="0"/>
              <a:t>Οργανισμό</a:t>
            </a:r>
            <a:r>
              <a:rPr lang="en-US" dirty="0" smtClean="0"/>
              <a:t> </a:t>
            </a:r>
            <a:r>
              <a:rPr lang="en-US" dirty="0" err="1" smtClean="0"/>
              <a:t>Υγείας</a:t>
            </a:r>
            <a:r>
              <a:rPr lang="en-US" dirty="0" smtClean="0"/>
              <a:t> </a:t>
            </a:r>
            <a:r>
              <a:rPr lang="en-US" dirty="0" err="1" smtClean="0"/>
              <a:t>το</a:t>
            </a:r>
            <a:r>
              <a:rPr lang="en-US" dirty="0" smtClean="0"/>
              <a:t> </a:t>
            </a:r>
            <a:r>
              <a:rPr lang="en-US" dirty="0" err="1" smtClean="0"/>
              <a:t>έτος</a:t>
            </a:r>
            <a:r>
              <a:rPr lang="en-US" dirty="0" smtClean="0"/>
              <a:t> 2020 (Mental Health Atlas 2020, Member State Profile)</a:t>
            </a:r>
          </a:p>
          <a:p>
            <a:r>
              <a:rPr lang="el-GR" dirty="0" smtClean="0"/>
              <a:t>(β) ο κατάλογος υπηρεσιών φροντίδας της ψυχικής υγείας του ψυχιατρικού τομέα </a:t>
            </a:r>
            <a:r>
              <a:rPr lang="el-GR" dirty="0" smtClean="0">
                <a:solidFill>
                  <a:srgbClr val="FFFF00"/>
                </a:solidFill>
              </a:rPr>
              <a:t>Ιωαννίνων-Ηγουμενίτσας</a:t>
            </a:r>
            <a:r>
              <a:rPr lang="el-GR" dirty="0" smtClean="0"/>
              <a:t> (πληθυσμός 201600 κάτοικοι) που </a:t>
            </a:r>
            <a:r>
              <a:rPr lang="el-GR" u="sng" dirty="0" smtClean="0"/>
              <a:t>συνιστά πρότυπο για τις υπηρεσίες κοινοτικής ψυχιατρικής στην Ελλάδα</a:t>
            </a:r>
            <a:endParaRPr lang="el-GR" u="sng"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graphicFrame>
        <p:nvGraphicFramePr>
          <p:cNvPr id="4" name="3 - Θέση περιεχομένου"/>
          <p:cNvGraphicFramePr>
            <a:graphicFrameLocks noGrp="1"/>
          </p:cNvGraphicFramePr>
          <p:nvPr>
            <p:ph idx="1"/>
          </p:nvPr>
        </p:nvGraphicFramePr>
        <p:xfrm>
          <a:off x="457200" y="1646238"/>
          <a:ext cx="8003232" cy="4394200"/>
        </p:xfrm>
        <a:graphic>
          <a:graphicData uri="http://schemas.openxmlformats.org/drawingml/2006/table">
            <a:tbl>
              <a:tblPr firstRow="1" bandRow="1">
                <a:tableStyleId>{5C22544A-7EE6-4342-B048-85BDC9FD1C3A}</a:tableStyleId>
              </a:tblPr>
              <a:tblGrid>
                <a:gridCol w="2962672"/>
                <a:gridCol w="1656184"/>
                <a:gridCol w="1152128"/>
                <a:gridCol w="2232248"/>
              </a:tblGrid>
              <a:tr h="370840">
                <a:tc>
                  <a:txBody>
                    <a:bodyPr/>
                    <a:lstStyle/>
                    <a:p>
                      <a:pPr>
                        <a:lnSpc>
                          <a:spcPct val="150000"/>
                        </a:lnSpc>
                        <a:spcAft>
                          <a:spcPts val="0"/>
                        </a:spcAft>
                      </a:pPr>
                      <a:endParaRPr lang="el-GR" sz="1200" kern="100" dirty="0">
                        <a:latin typeface="Aptos"/>
                        <a:ea typeface="Aptos"/>
                        <a:cs typeface="Times New Roman"/>
                      </a:endParaRPr>
                    </a:p>
                  </a:txBody>
                  <a:tcPr marL="68580" marR="68580" marT="0" marB="0"/>
                </a:tc>
                <a:tc>
                  <a:txBody>
                    <a:bodyPr/>
                    <a:lstStyle/>
                    <a:p>
                      <a:pPr>
                        <a:lnSpc>
                          <a:spcPct val="150000"/>
                        </a:lnSpc>
                        <a:spcAft>
                          <a:spcPts val="0"/>
                        </a:spcAft>
                      </a:pPr>
                      <a:r>
                        <a:rPr lang="el-GR" sz="1600" b="1" kern="100" dirty="0" smtClean="0">
                          <a:latin typeface="Arial"/>
                          <a:ea typeface="Aptos"/>
                          <a:cs typeface="Times New Roman"/>
                        </a:rPr>
                        <a:t>Αχαΐα</a:t>
                      </a:r>
                      <a:endParaRPr lang="el-GR" sz="1800" kern="100" dirty="0">
                        <a:latin typeface="Aptos"/>
                        <a:ea typeface="Aptos"/>
                        <a:cs typeface="Times New Roman"/>
                      </a:endParaRPr>
                    </a:p>
                  </a:txBody>
                  <a:tcPr marL="68580" marR="68580" marT="0" marB="0"/>
                </a:tc>
                <a:tc>
                  <a:txBody>
                    <a:bodyPr/>
                    <a:lstStyle/>
                    <a:p>
                      <a:pPr>
                        <a:lnSpc>
                          <a:spcPct val="150000"/>
                        </a:lnSpc>
                        <a:spcAft>
                          <a:spcPts val="0"/>
                        </a:spcAft>
                      </a:pPr>
                      <a:r>
                        <a:rPr lang="el-GR" sz="1600" b="1" kern="100" dirty="0">
                          <a:latin typeface="Arial"/>
                          <a:ea typeface="Aptos"/>
                          <a:cs typeface="Times New Roman"/>
                        </a:rPr>
                        <a:t>Ελλάδα</a:t>
                      </a:r>
                      <a:endParaRPr lang="el-GR" sz="1800" kern="100" dirty="0">
                        <a:latin typeface="Aptos"/>
                        <a:ea typeface="Aptos"/>
                        <a:cs typeface="Times New Roman"/>
                      </a:endParaRPr>
                    </a:p>
                  </a:txBody>
                  <a:tcPr marL="68580" marR="68580" marT="0" marB="0"/>
                </a:tc>
                <a:tc>
                  <a:txBody>
                    <a:bodyPr/>
                    <a:lstStyle/>
                    <a:p>
                      <a:pPr>
                        <a:lnSpc>
                          <a:spcPct val="100000"/>
                        </a:lnSpc>
                        <a:spcAft>
                          <a:spcPts val="0"/>
                        </a:spcAft>
                      </a:pPr>
                      <a:r>
                        <a:rPr lang="en-US" sz="1600" b="1" kern="100" dirty="0">
                          <a:latin typeface="Arial"/>
                          <a:ea typeface="Aptos"/>
                          <a:cs typeface="Times New Roman"/>
                        </a:rPr>
                        <a:t>K</a:t>
                      </a:r>
                      <a:r>
                        <a:rPr lang="el-GR" sz="1600" b="1" kern="100" dirty="0">
                          <a:latin typeface="Arial"/>
                          <a:ea typeface="Aptos"/>
                          <a:cs typeface="Times New Roman"/>
                        </a:rPr>
                        <a:t>ατά μέσο όρο ανά χώρα σε πέντε χώρες-μέλη της ΕΕ</a:t>
                      </a:r>
                      <a:endParaRPr lang="el-GR" sz="1800" kern="100" dirty="0">
                        <a:latin typeface="Aptos"/>
                        <a:ea typeface="Aptos"/>
                        <a:cs typeface="Times New Roman"/>
                      </a:endParaRPr>
                    </a:p>
                  </a:txBody>
                  <a:tcPr marL="68580" marR="68580" marT="0" marB="0"/>
                </a:tc>
              </a:tr>
              <a:tr h="370840">
                <a:tc>
                  <a:txBody>
                    <a:bodyPr/>
                    <a:lstStyle/>
                    <a:p>
                      <a:pPr>
                        <a:lnSpc>
                          <a:spcPct val="150000"/>
                        </a:lnSpc>
                        <a:spcAft>
                          <a:spcPts val="0"/>
                        </a:spcAft>
                      </a:pPr>
                      <a:r>
                        <a:rPr lang="el-GR" sz="1600" b="1" kern="100" dirty="0">
                          <a:latin typeface="Arial"/>
                          <a:ea typeface="Aptos"/>
                          <a:cs typeface="Times New Roman"/>
                        </a:rPr>
                        <a:t>Πλήθος κλινών/100000 πληθυσμού</a:t>
                      </a:r>
                      <a:endParaRPr lang="el-GR" sz="1800" kern="100" dirty="0">
                        <a:latin typeface="Aptos"/>
                        <a:ea typeface="Aptos"/>
                        <a:cs typeface="Times New Roman"/>
                      </a:endParaRPr>
                    </a:p>
                  </a:txBody>
                  <a:tcPr marL="68580" marR="68580" marT="0" marB="0"/>
                </a:tc>
                <a:tc>
                  <a:txBody>
                    <a:bodyPr/>
                    <a:lstStyle/>
                    <a:p>
                      <a:pPr algn="ctr">
                        <a:lnSpc>
                          <a:spcPct val="150000"/>
                        </a:lnSpc>
                        <a:spcAft>
                          <a:spcPts val="0"/>
                        </a:spcAft>
                      </a:pPr>
                      <a:r>
                        <a:rPr lang="el-GR" sz="1800" kern="100" dirty="0">
                          <a:latin typeface="Arial"/>
                          <a:ea typeface="Aptos"/>
                          <a:cs typeface="Times New Roman"/>
                        </a:rPr>
                        <a:t>7,08</a:t>
                      </a:r>
                      <a:endParaRPr lang="el-GR" sz="2000" kern="100" dirty="0">
                        <a:latin typeface="Aptos"/>
                        <a:ea typeface="Aptos"/>
                        <a:cs typeface="Times New Roman"/>
                      </a:endParaRPr>
                    </a:p>
                  </a:txBody>
                  <a:tcPr marL="68580" marR="68580" marT="0" marB="0"/>
                </a:tc>
                <a:tc>
                  <a:txBody>
                    <a:bodyPr/>
                    <a:lstStyle/>
                    <a:p>
                      <a:pPr algn="ctr">
                        <a:lnSpc>
                          <a:spcPct val="150000"/>
                        </a:lnSpc>
                        <a:spcAft>
                          <a:spcPts val="0"/>
                        </a:spcAft>
                      </a:pPr>
                      <a:r>
                        <a:rPr lang="el-GR" sz="1800" kern="100" dirty="0">
                          <a:latin typeface="Arial"/>
                          <a:ea typeface="Aptos"/>
                          <a:cs typeface="Times New Roman"/>
                        </a:rPr>
                        <a:t>14,47</a:t>
                      </a:r>
                      <a:endParaRPr lang="el-GR" sz="2000" kern="100" dirty="0">
                        <a:latin typeface="Aptos"/>
                        <a:ea typeface="Aptos"/>
                        <a:cs typeface="Times New Roman"/>
                      </a:endParaRPr>
                    </a:p>
                  </a:txBody>
                  <a:tcPr marL="68580" marR="68580" marT="0" marB="0"/>
                </a:tc>
                <a:tc>
                  <a:txBody>
                    <a:bodyPr/>
                    <a:lstStyle/>
                    <a:p>
                      <a:pPr algn="ctr">
                        <a:lnSpc>
                          <a:spcPct val="150000"/>
                        </a:lnSpc>
                        <a:spcAft>
                          <a:spcPts val="0"/>
                        </a:spcAft>
                      </a:pPr>
                      <a:r>
                        <a:rPr lang="el-GR" sz="1800" kern="100">
                          <a:latin typeface="Arial"/>
                          <a:ea typeface="Aptos"/>
                          <a:cs typeface="Times New Roman"/>
                        </a:rPr>
                        <a:t>66,58</a:t>
                      </a:r>
                      <a:endParaRPr lang="el-GR" sz="2000" kern="100">
                        <a:latin typeface="Aptos"/>
                        <a:ea typeface="Aptos"/>
                        <a:cs typeface="Times New Roman"/>
                      </a:endParaRPr>
                    </a:p>
                  </a:txBody>
                  <a:tcPr marL="68580" marR="68580" marT="0" marB="0"/>
                </a:tc>
              </a:tr>
              <a:tr h="370840">
                <a:tc>
                  <a:txBody>
                    <a:bodyPr/>
                    <a:lstStyle/>
                    <a:p>
                      <a:pPr>
                        <a:lnSpc>
                          <a:spcPct val="150000"/>
                        </a:lnSpc>
                        <a:spcAft>
                          <a:spcPts val="0"/>
                        </a:spcAft>
                      </a:pPr>
                      <a:r>
                        <a:rPr lang="el-GR" sz="1600" b="1" kern="100" dirty="0">
                          <a:latin typeface="Arial"/>
                          <a:ea typeface="Aptos"/>
                          <a:cs typeface="Times New Roman"/>
                        </a:rPr>
                        <a:t>Κλίνες σε ξενώνες και οικοτροφεία/100000 πληθυσμού</a:t>
                      </a:r>
                      <a:endParaRPr lang="el-GR" sz="1800" kern="100" dirty="0">
                        <a:latin typeface="Aptos"/>
                        <a:ea typeface="Aptos"/>
                        <a:cs typeface="Times New Roman"/>
                      </a:endParaRPr>
                    </a:p>
                  </a:txBody>
                  <a:tcPr marL="68580" marR="68580" marT="0" marB="0"/>
                </a:tc>
                <a:tc>
                  <a:txBody>
                    <a:bodyPr/>
                    <a:lstStyle/>
                    <a:p>
                      <a:pPr algn="ctr">
                        <a:lnSpc>
                          <a:spcPct val="100000"/>
                        </a:lnSpc>
                        <a:spcAft>
                          <a:spcPts val="0"/>
                        </a:spcAft>
                      </a:pPr>
                      <a:endParaRPr lang="en-US" sz="1800" kern="100" dirty="0" smtClean="0">
                        <a:latin typeface="Arial"/>
                        <a:ea typeface="Aptos"/>
                        <a:cs typeface="Times New Roman"/>
                      </a:endParaRPr>
                    </a:p>
                    <a:p>
                      <a:pPr algn="ctr">
                        <a:lnSpc>
                          <a:spcPct val="100000"/>
                        </a:lnSpc>
                        <a:spcAft>
                          <a:spcPts val="0"/>
                        </a:spcAft>
                      </a:pPr>
                      <a:r>
                        <a:rPr lang="el-GR" sz="1800" kern="100" dirty="0" smtClean="0">
                          <a:latin typeface="Arial"/>
                          <a:ea typeface="Aptos"/>
                          <a:cs typeface="Times New Roman"/>
                        </a:rPr>
                        <a:t>19,61</a:t>
                      </a:r>
                      <a:endParaRPr lang="el-GR" sz="2000" kern="100" dirty="0">
                        <a:latin typeface="Aptos"/>
                        <a:ea typeface="Aptos"/>
                        <a:cs typeface="Times New Roman"/>
                      </a:endParaRPr>
                    </a:p>
                  </a:txBody>
                  <a:tcPr marL="68580" marR="68580" marT="0" marB="0"/>
                </a:tc>
                <a:tc>
                  <a:txBody>
                    <a:bodyPr/>
                    <a:lstStyle/>
                    <a:p>
                      <a:pPr algn="ctr">
                        <a:lnSpc>
                          <a:spcPct val="100000"/>
                        </a:lnSpc>
                        <a:spcAft>
                          <a:spcPts val="0"/>
                        </a:spcAft>
                      </a:pPr>
                      <a:endParaRPr lang="en-US" sz="1800" kern="100" dirty="0" smtClean="0">
                        <a:latin typeface="Arial"/>
                        <a:ea typeface="Aptos"/>
                        <a:cs typeface="Times New Roman"/>
                      </a:endParaRPr>
                    </a:p>
                    <a:p>
                      <a:pPr algn="ctr">
                        <a:lnSpc>
                          <a:spcPct val="100000"/>
                        </a:lnSpc>
                        <a:spcAft>
                          <a:spcPts val="0"/>
                        </a:spcAft>
                      </a:pPr>
                      <a:r>
                        <a:rPr lang="el-GR" sz="1800" kern="100" dirty="0" smtClean="0">
                          <a:latin typeface="Arial"/>
                          <a:ea typeface="Aptos"/>
                          <a:cs typeface="Times New Roman"/>
                        </a:rPr>
                        <a:t>30,63</a:t>
                      </a:r>
                      <a:endParaRPr lang="el-GR" sz="2000" kern="100" dirty="0">
                        <a:latin typeface="Aptos"/>
                        <a:ea typeface="Aptos"/>
                        <a:cs typeface="Times New Roman"/>
                      </a:endParaRPr>
                    </a:p>
                  </a:txBody>
                  <a:tcPr marL="68580" marR="68580" marT="0" marB="0"/>
                </a:tc>
                <a:tc>
                  <a:txBody>
                    <a:bodyPr/>
                    <a:lstStyle/>
                    <a:p>
                      <a:pPr algn="ctr">
                        <a:lnSpc>
                          <a:spcPct val="100000"/>
                        </a:lnSpc>
                        <a:spcAft>
                          <a:spcPts val="0"/>
                        </a:spcAft>
                      </a:pPr>
                      <a:endParaRPr lang="en-US" sz="1800" kern="100" dirty="0" smtClean="0">
                        <a:latin typeface="Arial"/>
                        <a:ea typeface="Aptos"/>
                        <a:cs typeface="Times New Roman"/>
                      </a:endParaRPr>
                    </a:p>
                    <a:p>
                      <a:pPr algn="ctr">
                        <a:lnSpc>
                          <a:spcPct val="100000"/>
                        </a:lnSpc>
                        <a:spcAft>
                          <a:spcPts val="0"/>
                        </a:spcAft>
                      </a:pPr>
                      <a:r>
                        <a:rPr lang="el-GR" sz="1800" kern="100" dirty="0" smtClean="0">
                          <a:latin typeface="Arial"/>
                          <a:ea typeface="Aptos"/>
                          <a:cs typeface="Times New Roman"/>
                        </a:rPr>
                        <a:t>32,02</a:t>
                      </a:r>
                      <a:endParaRPr lang="el-GR" sz="2000" kern="100" dirty="0">
                        <a:latin typeface="Aptos"/>
                        <a:ea typeface="Aptos"/>
                        <a:cs typeface="Times New Roman"/>
                      </a:endParaRPr>
                    </a:p>
                  </a:txBody>
                  <a:tcPr marL="68580" marR="68580" marT="0" marB="0"/>
                </a:tc>
              </a:tr>
              <a:tr h="370840">
                <a:tc>
                  <a:txBody>
                    <a:bodyPr/>
                    <a:lstStyle/>
                    <a:p>
                      <a:pPr>
                        <a:lnSpc>
                          <a:spcPct val="150000"/>
                        </a:lnSpc>
                        <a:spcAft>
                          <a:spcPts val="0"/>
                        </a:spcAft>
                      </a:pPr>
                      <a:r>
                        <a:rPr lang="el-GR" sz="1600" b="1" kern="100" dirty="0">
                          <a:latin typeface="Arial"/>
                          <a:ea typeface="Aptos"/>
                          <a:cs typeface="Times New Roman"/>
                        </a:rPr>
                        <a:t>Παιδοψυχιατρικές κλίνες/100000 πληθυσμού</a:t>
                      </a:r>
                      <a:endParaRPr lang="el-GR" sz="1800" kern="100" dirty="0">
                        <a:latin typeface="Aptos"/>
                        <a:ea typeface="Aptos"/>
                        <a:cs typeface="Times New Roman"/>
                      </a:endParaRPr>
                    </a:p>
                  </a:txBody>
                  <a:tcPr marL="68580" marR="68580" marT="0" marB="0"/>
                </a:tc>
                <a:tc>
                  <a:txBody>
                    <a:bodyPr/>
                    <a:lstStyle/>
                    <a:p>
                      <a:pPr algn="ctr">
                        <a:lnSpc>
                          <a:spcPct val="150000"/>
                        </a:lnSpc>
                        <a:spcAft>
                          <a:spcPts val="0"/>
                        </a:spcAft>
                      </a:pPr>
                      <a:r>
                        <a:rPr lang="el-GR" sz="1800" kern="100" dirty="0">
                          <a:latin typeface="Arial"/>
                          <a:ea typeface="Aptos"/>
                          <a:cs typeface="Times New Roman"/>
                        </a:rPr>
                        <a:t>2,29</a:t>
                      </a:r>
                      <a:endParaRPr lang="el-GR" sz="2000" kern="100" dirty="0">
                        <a:latin typeface="Aptos"/>
                        <a:ea typeface="Aptos"/>
                        <a:cs typeface="Times New Roman"/>
                      </a:endParaRPr>
                    </a:p>
                  </a:txBody>
                  <a:tcPr marL="68580" marR="68580" marT="0" marB="0"/>
                </a:tc>
                <a:tc>
                  <a:txBody>
                    <a:bodyPr/>
                    <a:lstStyle/>
                    <a:p>
                      <a:pPr algn="ctr">
                        <a:lnSpc>
                          <a:spcPct val="150000"/>
                        </a:lnSpc>
                        <a:spcAft>
                          <a:spcPts val="0"/>
                        </a:spcAft>
                      </a:pPr>
                      <a:r>
                        <a:rPr lang="el-GR" sz="1800" kern="100" dirty="0">
                          <a:latin typeface="Arial"/>
                          <a:ea typeface="Aptos"/>
                          <a:cs typeface="Times New Roman"/>
                        </a:rPr>
                        <a:t>3,48</a:t>
                      </a:r>
                      <a:endParaRPr lang="el-GR" sz="2000" kern="100" dirty="0">
                        <a:latin typeface="Aptos"/>
                        <a:ea typeface="Aptos"/>
                        <a:cs typeface="Times New Roman"/>
                      </a:endParaRPr>
                    </a:p>
                  </a:txBody>
                  <a:tcPr marL="68580" marR="68580" marT="0" marB="0"/>
                </a:tc>
                <a:tc>
                  <a:txBody>
                    <a:bodyPr/>
                    <a:lstStyle/>
                    <a:p>
                      <a:pPr algn="ctr">
                        <a:lnSpc>
                          <a:spcPct val="150000"/>
                        </a:lnSpc>
                        <a:spcAft>
                          <a:spcPts val="0"/>
                        </a:spcAft>
                      </a:pPr>
                      <a:r>
                        <a:rPr lang="el-GR" sz="1800" kern="100" dirty="0">
                          <a:latin typeface="Arial"/>
                          <a:ea typeface="Aptos"/>
                          <a:cs typeface="Times New Roman"/>
                        </a:rPr>
                        <a:t>13,9</a:t>
                      </a:r>
                      <a:endParaRPr lang="el-GR" sz="2000" kern="100" dirty="0">
                        <a:latin typeface="Aptos"/>
                        <a:ea typeface="Aptos"/>
                        <a:cs typeface="Times New Roman"/>
                      </a:endParaRPr>
                    </a:p>
                  </a:txBody>
                  <a:tcPr marL="68580" marR="68580" marT="0" marB="0"/>
                </a:tc>
              </a:tr>
              <a:tr h="370840">
                <a:tc>
                  <a:txBody>
                    <a:bodyPr/>
                    <a:lstStyle/>
                    <a:p>
                      <a:pPr>
                        <a:lnSpc>
                          <a:spcPct val="150000"/>
                        </a:lnSpc>
                        <a:spcAft>
                          <a:spcPts val="0"/>
                        </a:spcAft>
                      </a:pPr>
                      <a:r>
                        <a:rPr lang="el-GR" sz="1600" b="1" kern="100" dirty="0">
                          <a:latin typeface="Arial"/>
                          <a:ea typeface="Aptos"/>
                          <a:cs typeface="Times New Roman"/>
                        </a:rPr>
                        <a:t>Πλήθος εισαγωγών ακούσιων/σύνολο</a:t>
                      </a:r>
                      <a:endParaRPr lang="el-GR" sz="1800" kern="100" dirty="0">
                        <a:latin typeface="Aptos"/>
                        <a:ea typeface="Aptos"/>
                        <a:cs typeface="Times New Roman"/>
                      </a:endParaRPr>
                    </a:p>
                  </a:txBody>
                  <a:tcPr marL="68580" marR="68580" marT="0" marB="0"/>
                </a:tc>
                <a:tc>
                  <a:txBody>
                    <a:bodyPr/>
                    <a:lstStyle/>
                    <a:p>
                      <a:pPr algn="ctr">
                        <a:lnSpc>
                          <a:spcPct val="150000"/>
                        </a:lnSpc>
                        <a:spcAft>
                          <a:spcPts val="0"/>
                        </a:spcAft>
                      </a:pPr>
                      <a:r>
                        <a:rPr lang="el-GR" sz="1800" kern="100">
                          <a:latin typeface="Arial"/>
                          <a:ea typeface="Aptos"/>
                          <a:cs typeface="Times New Roman"/>
                        </a:rPr>
                        <a:t>87,4%</a:t>
                      </a:r>
                      <a:endParaRPr lang="el-GR" sz="2000" kern="100">
                        <a:latin typeface="Aptos"/>
                        <a:ea typeface="Aptos"/>
                        <a:cs typeface="Times New Roman"/>
                      </a:endParaRPr>
                    </a:p>
                  </a:txBody>
                  <a:tcPr marL="68580" marR="68580" marT="0" marB="0"/>
                </a:tc>
                <a:tc>
                  <a:txBody>
                    <a:bodyPr/>
                    <a:lstStyle/>
                    <a:p>
                      <a:pPr algn="ctr">
                        <a:lnSpc>
                          <a:spcPct val="150000"/>
                        </a:lnSpc>
                        <a:spcAft>
                          <a:spcPts val="0"/>
                        </a:spcAft>
                      </a:pPr>
                      <a:r>
                        <a:rPr lang="el-GR" sz="1800" kern="100">
                          <a:latin typeface="Arial"/>
                          <a:ea typeface="Aptos"/>
                          <a:cs typeface="Times New Roman"/>
                        </a:rPr>
                        <a:t>43,5%</a:t>
                      </a:r>
                      <a:endParaRPr lang="el-GR" sz="2000" kern="100">
                        <a:latin typeface="Aptos"/>
                        <a:ea typeface="Aptos"/>
                        <a:cs typeface="Times New Roman"/>
                      </a:endParaRPr>
                    </a:p>
                  </a:txBody>
                  <a:tcPr marL="68580" marR="68580" marT="0" marB="0"/>
                </a:tc>
                <a:tc>
                  <a:txBody>
                    <a:bodyPr/>
                    <a:lstStyle/>
                    <a:p>
                      <a:pPr algn="ctr">
                        <a:lnSpc>
                          <a:spcPct val="150000"/>
                        </a:lnSpc>
                        <a:spcAft>
                          <a:spcPts val="0"/>
                        </a:spcAft>
                      </a:pPr>
                      <a:r>
                        <a:rPr lang="el-GR" sz="1800" kern="100" dirty="0">
                          <a:latin typeface="Arial"/>
                          <a:ea typeface="Aptos"/>
                          <a:cs typeface="Times New Roman"/>
                        </a:rPr>
                        <a:t>20.4%</a:t>
                      </a:r>
                      <a:endParaRPr lang="el-GR" sz="2000" kern="100" dirty="0">
                        <a:latin typeface="Aptos"/>
                        <a:ea typeface="Aptos"/>
                        <a:cs typeface="Times New Roman"/>
                      </a:endParaRPr>
                    </a:p>
                  </a:txBody>
                  <a:tcPr marL="68580" marR="68580" marT="0" marB="0"/>
                </a:tc>
              </a:tr>
              <a:tr h="370840">
                <a:tc>
                  <a:txBody>
                    <a:bodyPr/>
                    <a:lstStyle/>
                    <a:p>
                      <a:pPr>
                        <a:lnSpc>
                          <a:spcPct val="150000"/>
                        </a:lnSpc>
                        <a:spcAft>
                          <a:spcPts val="0"/>
                        </a:spcAft>
                      </a:pPr>
                      <a:endParaRPr lang="el-GR" sz="1200" kern="100">
                        <a:latin typeface="Aptos"/>
                        <a:ea typeface="Aptos"/>
                        <a:cs typeface="Times New Roman"/>
                      </a:endParaRPr>
                    </a:p>
                  </a:txBody>
                  <a:tcPr marL="68580" marR="68580" marT="0" marB="0"/>
                </a:tc>
                <a:tc gridSpan="3">
                  <a:txBody>
                    <a:bodyPr/>
                    <a:lstStyle/>
                    <a:p>
                      <a:pPr>
                        <a:lnSpc>
                          <a:spcPct val="150000"/>
                        </a:lnSpc>
                        <a:spcAft>
                          <a:spcPts val="0"/>
                        </a:spcAft>
                      </a:pPr>
                      <a:r>
                        <a:rPr lang="el-GR" sz="1100" kern="100" dirty="0">
                          <a:latin typeface="Arial"/>
                          <a:ea typeface="Aptos"/>
                          <a:cs typeface="Times New Roman"/>
                        </a:rPr>
                        <a:t>*Τα δεδομένα αντλήθηκαν από τον </a:t>
                      </a:r>
                      <a:r>
                        <a:rPr lang="el-GR" sz="1100" kern="100" dirty="0" err="1">
                          <a:latin typeface="Arial"/>
                          <a:ea typeface="Aptos"/>
                          <a:cs typeface="Times New Roman"/>
                        </a:rPr>
                        <a:t>Mental</a:t>
                      </a:r>
                      <a:r>
                        <a:rPr lang="el-GR" sz="1100" kern="100" dirty="0">
                          <a:latin typeface="Arial"/>
                          <a:ea typeface="Aptos"/>
                          <a:cs typeface="Times New Roman"/>
                        </a:rPr>
                        <a:t> </a:t>
                      </a:r>
                      <a:r>
                        <a:rPr lang="el-GR" sz="1100" kern="100" dirty="0" err="1">
                          <a:latin typeface="Arial"/>
                          <a:ea typeface="Aptos"/>
                          <a:cs typeface="Times New Roman"/>
                        </a:rPr>
                        <a:t>Health</a:t>
                      </a:r>
                      <a:r>
                        <a:rPr lang="el-GR" sz="1100" kern="100" dirty="0">
                          <a:latin typeface="Arial"/>
                          <a:ea typeface="Aptos"/>
                          <a:cs typeface="Times New Roman"/>
                        </a:rPr>
                        <a:t> </a:t>
                      </a:r>
                      <a:r>
                        <a:rPr lang="el-GR" sz="1100" kern="100" dirty="0" err="1">
                          <a:latin typeface="Arial"/>
                          <a:ea typeface="Aptos"/>
                          <a:cs typeface="Times New Roman"/>
                        </a:rPr>
                        <a:t>Atlas</a:t>
                      </a:r>
                      <a:r>
                        <a:rPr lang="el-GR" sz="1100" kern="100" dirty="0">
                          <a:latin typeface="Arial"/>
                          <a:ea typeface="Aptos"/>
                          <a:cs typeface="Times New Roman"/>
                        </a:rPr>
                        <a:t> 2020 του ΠΟΥ</a:t>
                      </a:r>
                      <a:endParaRPr lang="el-GR" sz="1200" kern="100" dirty="0">
                        <a:latin typeface="Aptos"/>
                        <a:ea typeface="Aptos"/>
                        <a:cs typeface="Times New Roman"/>
                      </a:endParaRPr>
                    </a:p>
                  </a:txBody>
                  <a:tcPr marL="68580" marR="68580" marT="0" marB="0"/>
                </a:tc>
                <a:tc hMerge="1">
                  <a:txBody>
                    <a:bodyPr/>
                    <a:lstStyle/>
                    <a:p>
                      <a:endParaRPr lang="el-GR"/>
                    </a:p>
                  </a:txBody>
                  <a:tcPr/>
                </a:tc>
                <a:tc hMerge="1">
                  <a:txBody>
                    <a:bodyPr/>
                    <a:lstStyle/>
                    <a:p>
                      <a:endParaRPr lang="el-GR"/>
                    </a:p>
                  </a:txBody>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i="1" dirty="0" smtClean="0"/>
              <a:t>Στον ψυχιατρικό τομέα Ιωαννίνων-Ηγουμενίτσας λειτουργούν: </a:t>
            </a:r>
            <a:endParaRPr lang="el-GR" sz="3200" dirty="0"/>
          </a:p>
        </p:txBody>
      </p:sp>
      <p:sp>
        <p:nvSpPr>
          <p:cNvPr id="3" name="2 - Θέση περιεχομένου"/>
          <p:cNvSpPr>
            <a:spLocks noGrp="1"/>
          </p:cNvSpPr>
          <p:nvPr>
            <p:ph idx="1"/>
          </p:nvPr>
        </p:nvSpPr>
        <p:spPr/>
        <p:txBody>
          <a:bodyPr>
            <a:normAutofit fontScale="92500" lnSpcReduction="20000"/>
          </a:bodyPr>
          <a:lstStyle/>
          <a:p>
            <a:r>
              <a:rPr lang="el-GR" dirty="0" smtClean="0"/>
              <a:t>2 Κέντρα Ψυχικής Υγείας </a:t>
            </a:r>
          </a:p>
          <a:p>
            <a:r>
              <a:rPr lang="el-GR" dirty="0" smtClean="0"/>
              <a:t>1 Υπηρεσία έγκαιρης παρέμβασης στην ψύχωση</a:t>
            </a:r>
          </a:p>
          <a:p>
            <a:r>
              <a:rPr lang="el-GR" dirty="0" smtClean="0"/>
              <a:t>1 Πολυδύναμο κέντρο για εξαρτήσεις</a:t>
            </a:r>
          </a:p>
          <a:p>
            <a:r>
              <a:rPr lang="el-GR" dirty="0" smtClean="0"/>
              <a:t>Κινητή μονάδα με </a:t>
            </a:r>
            <a:r>
              <a:rPr lang="el-GR" dirty="0" err="1" smtClean="0"/>
              <a:t>παιδοψυχιατρικό</a:t>
            </a:r>
            <a:r>
              <a:rPr lang="el-GR" dirty="0" smtClean="0"/>
              <a:t> κλιμάκιο, με κλιμάκιο </a:t>
            </a:r>
            <a:r>
              <a:rPr lang="en-US" dirty="0" smtClean="0"/>
              <a:t>assertive community treatment</a:t>
            </a:r>
            <a:r>
              <a:rPr lang="el-GR" dirty="0" smtClean="0"/>
              <a:t>  και δύο ακόμα κλιμάκια που παρέχουν υπηρεσίες σε ΚΥ</a:t>
            </a:r>
          </a:p>
          <a:p>
            <a:r>
              <a:rPr lang="el-GR" dirty="0" smtClean="0"/>
              <a:t>1 Κέντρο Ημέρας</a:t>
            </a:r>
          </a:p>
          <a:p>
            <a:r>
              <a:rPr lang="el-GR" dirty="0" smtClean="0"/>
              <a:t>1 Κέντρο Ημέρας άνοιας</a:t>
            </a:r>
          </a:p>
          <a:p>
            <a:r>
              <a:rPr lang="el-GR" dirty="0" smtClean="0"/>
              <a:t>60 κλίνες συνολικά, σε 4 οικοτροφεία</a:t>
            </a:r>
          </a:p>
          <a:p>
            <a:r>
              <a:rPr lang="el-GR" dirty="0" smtClean="0"/>
              <a:t>50 κλίνες συνολικά σε 4 ξενώνες</a:t>
            </a:r>
          </a:p>
          <a:p>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Σύσταση επιτροπής </a:t>
            </a:r>
            <a:endParaRPr lang="el-GR" dirty="0"/>
          </a:p>
        </p:txBody>
      </p:sp>
      <p:sp>
        <p:nvSpPr>
          <p:cNvPr id="3" name="2 - Θέση περιεχομένου"/>
          <p:cNvSpPr>
            <a:spLocks noGrp="1"/>
          </p:cNvSpPr>
          <p:nvPr>
            <p:ph idx="1"/>
          </p:nvPr>
        </p:nvSpPr>
        <p:spPr>
          <a:xfrm>
            <a:off x="457200" y="1412776"/>
            <a:ext cx="8229600" cy="5040559"/>
          </a:xfrm>
        </p:spPr>
        <p:txBody>
          <a:bodyPr>
            <a:normAutofit/>
          </a:bodyPr>
          <a:lstStyle/>
          <a:p>
            <a:r>
              <a:rPr lang="el-GR" b="1" dirty="0" smtClean="0"/>
              <a:t>Παναγιώτης Αλεξόπουλος</a:t>
            </a:r>
            <a:r>
              <a:rPr lang="el-GR" dirty="0" smtClean="0"/>
              <a:t>, </a:t>
            </a:r>
            <a:r>
              <a:rPr lang="el-GR" sz="2500" dirty="0" smtClean="0"/>
              <a:t>Αναπληρωτής Καθηγητής Ψυχιατρικής-</a:t>
            </a:r>
            <a:r>
              <a:rPr lang="el-GR" sz="2500" dirty="0" err="1" smtClean="0"/>
              <a:t>Ψυχογηριατρικής </a:t>
            </a:r>
            <a:r>
              <a:rPr lang="el-GR" sz="2500" dirty="0" smtClean="0"/>
              <a:t>του Πανεπιστημίου Πατρών </a:t>
            </a:r>
          </a:p>
          <a:p>
            <a:r>
              <a:rPr lang="el-GR" b="1" dirty="0" smtClean="0"/>
              <a:t>Παναγιώτα Γούλα</a:t>
            </a:r>
            <a:r>
              <a:rPr lang="el-GR" dirty="0" smtClean="0"/>
              <a:t>, </a:t>
            </a:r>
            <a:r>
              <a:rPr lang="el-GR" sz="2500" dirty="0" smtClean="0"/>
              <a:t>Ψυχίατρος</a:t>
            </a:r>
            <a:r>
              <a:rPr lang="el-GR" dirty="0" smtClean="0"/>
              <a:t> </a:t>
            </a:r>
            <a:r>
              <a:rPr lang="el-GR" sz="2500" dirty="0" smtClean="0"/>
              <a:t>Επιστημονικά υπεύθυνη του Προγράμματος κατ’ οίκον νοσηλείας (Κινητή Μονάδα) του Γενικού Νοσοκομείου Πατρών ο «Άγιος Ανδρέας»</a:t>
            </a:r>
          </a:p>
          <a:p>
            <a:r>
              <a:rPr lang="el-GR" b="1" dirty="0" smtClean="0"/>
              <a:t>Φίλιππος </a:t>
            </a:r>
            <a:r>
              <a:rPr lang="el-GR" b="1" dirty="0" err="1" smtClean="0"/>
              <a:t>Γουρζής</a:t>
            </a:r>
            <a:r>
              <a:rPr lang="el-GR" dirty="0" smtClean="0"/>
              <a:t>, </a:t>
            </a:r>
            <a:r>
              <a:rPr lang="el-GR" sz="2300" dirty="0" smtClean="0"/>
              <a:t>Διευθυντής της Ψυχιατρικής Κλινικής του Πανεπιστημιακού Γενικού Νοσοκομείου Πατρών «Παναγία η Βοήθεια» και Καθηγητής Ψυχιατρικής του Πανεπιστημίου Πατρών</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Σύγκριση </a:t>
            </a:r>
            <a:endParaRPr lang="el-GR" dirty="0"/>
          </a:p>
        </p:txBody>
      </p:sp>
      <p:graphicFrame>
        <p:nvGraphicFramePr>
          <p:cNvPr id="4" name="3 - Θέση περιεχομένου"/>
          <p:cNvGraphicFramePr>
            <a:graphicFrameLocks noGrp="1"/>
          </p:cNvGraphicFramePr>
          <p:nvPr>
            <p:ph idx="1"/>
          </p:nvPr>
        </p:nvGraphicFramePr>
        <p:xfrm>
          <a:off x="467544" y="1412776"/>
          <a:ext cx="8229600" cy="4699000"/>
        </p:xfrm>
        <a:graphic>
          <a:graphicData uri="http://schemas.openxmlformats.org/drawingml/2006/table">
            <a:tbl>
              <a:tblPr firstRow="1" bandRow="1">
                <a:tableStyleId>{69CF1AB2-1976-4502-BF36-3FF5EA218861}</a:tableStyleId>
              </a:tblPr>
              <a:tblGrid>
                <a:gridCol w="4114800"/>
                <a:gridCol w="4114800"/>
              </a:tblGrid>
              <a:tr h="370840">
                <a:tc>
                  <a:txBody>
                    <a:bodyPr/>
                    <a:lstStyle/>
                    <a:p>
                      <a:r>
                        <a:rPr lang="el-GR" sz="1800" dirty="0" smtClean="0">
                          <a:solidFill>
                            <a:schemeClr val="tx1">
                              <a:lumMod val="95000"/>
                            </a:schemeClr>
                          </a:solidFill>
                        </a:rPr>
                        <a:t>Ιωάννινα-Ηγουμενίτσα</a:t>
                      </a:r>
                      <a:r>
                        <a:rPr lang="el-GR" sz="1800" baseline="0" dirty="0" smtClean="0">
                          <a:solidFill>
                            <a:schemeClr val="tx1">
                              <a:lumMod val="95000"/>
                            </a:schemeClr>
                          </a:solidFill>
                        </a:rPr>
                        <a:t> </a:t>
                      </a:r>
                      <a:endParaRPr kumimoji="0" lang="el-GR" sz="1800" b="1" kern="1200" dirty="0">
                        <a:solidFill>
                          <a:schemeClr val="tx1">
                            <a:lumMod val="95000"/>
                          </a:schemeClr>
                        </a:solidFill>
                        <a:latin typeface="+mn-lt"/>
                        <a:ea typeface="+mn-ea"/>
                        <a:cs typeface="+mn-cs"/>
                      </a:endParaRPr>
                    </a:p>
                  </a:txBody>
                  <a:tcPr>
                    <a:solidFill>
                      <a:schemeClr val="accent2">
                        <a:lumMod val="75000"/>
                      </a:schemeClr>
                    </a:solidFill>
                  </a:tcPr>
                </a:tc>
                <a:tc>
                  <a:txBody>
                    <a:bodyPr/>
                    <a:lstStyle/>
                    <a:p>
                      <a:r>
                        <a:rPr kumimoji="0" lang="el-GR" sz="1800" b="1" kern="1200" dirty="0" smtClean="0">
                          <a:solidFill>
                            <a:schemeClr val="tx1">
                              <a:lumMod val="95000"/>
                            </a:schemeClr>
                          </a:solidFill>
                          <a:latin typeface="+mn-lt"/>
                          <a:ea typeface="+mn-ea"/>
                          <a:cs typeface="+mn-cs"/>
                        </a:rPr>
                        <a:t>Ν Αχαΐας  </a:t>
                      </a:r>
                      <a:endParaRPr kumimoji="0" lang="el-GR" sz="1800" b="1" kern="1200" dirty="0">
                        <a:solidFill>
                          <a:schemeClr val="tx1">
                            <a:lumMod val="95000"/>
                          </a:schemeClr>
                        </a:solidFill>
                        <a:latin typeface="+mn-lt"/>
                        <a:ea typeface="+mn-ea"/>
                        <a:cs typeface="+mn-cs"/>
                      </a:endParaRPr>
                    </a:p>
                  </a:txBody>
                  <a:tcPr>
                    <a:solidFill>
                      <a:schemeClr val="accent2">
                        <a:lumMod val="75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1800" kern="1200" dirty="0" smtClean="0">
                          <a:solidFill>
                            <a:schemeClr val="dk1"/>
                          </a:solidFill>
                          <a:latin typeface="+mn-lt"/>
                          <a:ea typeface="+mn-ea"/>
                          <a:cs typeface="+mn-cs"/>
                        </a:rPr>
                        <a:t> 201600 άτομα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1800" kern="1200" dirty="0" smtClean="0">
                          <a:solidFill>
                            <a:schemeClr val="dk1"/>
                          </a:solidFill>
                          <a:latin typeface="+mn-lt"/>
                          <a:ea typeface="+mn-ea"/>
                          <a:cs typeface="+mn-cs"/>
                        </a:rPr>
                        <a:t>296.574 άτομα </a:t>
                      </a:r>
                    </a:p>
                  </a:txBody>
                  <a:tcPr/>
                </a:tc>
              </a:tr>
              <a:tr h="370840">
                <a:tc>
                  <a:txBody>
                    <a:bodyPr/>
                    <a:lstStyle/>
                    <a:p>
                      <a:r>
                        <a:rPr kumimoji="0" lang="el-GR" sz="1800" kern="1200" dirty="0" smtClean="0"/>
                        <a:t>2 Κέντρα Ψυχικής Υγείας </a:t>
                      </a:r>
                      <a:endParaRPr kumimoji="0" lang="el-GR" sz="18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1800" kern="1200" dirty="0" smtClean="0"/>
                        <a:t>1 Κέντρο Ψυχικής Υγείας </a:t>
                      </a:r>
                      <a:endParaRPr kumimoji="0" lang="el-GR" sz="1800" kern="1200" dirty="0" smtClean="0">
                        <a:solidFill>
                          <a:schemeClr val="dk1"/>
                        </a:solidFill>
                        <a:latin typeface="+mn-lt"/>
                        <a:ea typeface="+mn-ea"/>
                        <a:cs typeface="+mn-cs"/>
                      </a:endParaRPr>
                    </a:p>
                  </a:txBody>
                  <a:tcPr/>
                </a:tc>
              </a:tr>
              <a:tr h="370840">
                <a:tc>
                  <a:txBody>
                    <a:bodyPr/>
                    <a:lstStyle/>
                    <a:p>
                      <a:r>
                        <a:rPr kumimoji="0" lang="el-GR" sz="1800" kern="1200" dirty="0" smtClean="0"/>
                        <a:t>1 Υπηρεσία έγκαιρης παρέμβασης στην ψύχωση</a:t>
                      </a:r>
                      <a:endParaRPr kumimoji="0" lang="el-GR" sz="1800" kern="1200" dirty="0" smtClean="0">
                        <a:solidFill>
                          <a:schemeClr val="dk1"/>
                        </a:solidFill>
                        <a:latin typeface="+mn-lt"/>
                        <a:ea typeface="+mn-ea"/>
                        <a:cs typeface="+mn-cs"/>
                      </a:endParaRPr>
                    </a:p>
                  </a:txBody>
                  <a:tcPr/>
                </a:tc>
                <a:tc>
                  <a:txBody>
                    <a:bodyPr/>
                    <a:lstStyle/>
                    <a:p>
                      <a:pPr algn="l"/>
                      <a:r>
                        <a:rPr lang="el-GR" dirty="0" smtClean="0"/>
                        <a:t>------</a:t>
                      </a:r>
                      <a:endParaRPr lang="el-GR" dirty="0"/>
                    </a:p>
                  </a:txBody>
                  <a:tcPr/>
                </a:tc>
              </a:tr>
              <a:tr h="370840">
                <a:tc>
                  <a:txBody>
                    <a:bodyPr/>
                    <a:lstStyle/>
                    <a:p>
                      <a:r>
                        <a:rPr kumimoji="0" lang="el-GR" sz="1800" kern="1200" dirty="0" smtClean="0"/>
                        <a:t>Κινητή μονάδα με </a:t>
                      </a:r>
                      <a:r>
                        <a:rPr kumimoji="0" lang="el-GR" sz="1800" kern="1200" dirty="0" err="1" smtClean="0"/>
                        <a:t>παιδοψυχιατρικό</a:t>
                      </a:r>
                      <a:r>
                        <a:rPr kumimoji="0" lang="el-GR" sz="1800" kern="1200" dirty="0" smtClean="0"/>
                        <a:t> κλιμάκιο, με κλιμάκιο </a:t>
                      </a:r>
                      <a:r>
                        <a:rPr kumimoji="0" lang="en-US" sz="1800" kern="1200" dirty="0" smtClean="0"/>
                        <a:t>assertive community treatment</a:t>
                      </a:r>
                      <a:r>
                        <a:rPr kumimoji="0" lang="el-GR" sz="1800" kern="1200" dirty="0" smtClean="0"/>
                        <a:t>  και δύο ακόμα κλιμάκια που παρέχουν υπηρεσίες σε ΚΥ.  </a:t>
                      </a:r>
                      <a:endParaRPr kumimoji="0" lang="el-GR" sz="1800" kern="1200" dirty="0" smtClean="0">
                        <a:solidFill>
                          <a:schemeClr val="dk1"/>
                        </a:solidFill>
                        <a:latin typeface="+mn-lt"/>
                        <a:ea typeface="+mn-ea"/>
                        <a:cs typeface="+mn-cs"/>
                      </a:endParaRPr>
                    </a:p>
                  </a:txBody>
                  <a:tcPr/>
                </a:tc>
                <a:tc>
                  <a:txBody>
                    <a:bodyPr/>
                    <a:lstStyle/>
                    <a:p>
                      <a:r>
                        <a:rPr lang="el-GR" dirty="0" smtClean="0"/>
                        <a:t>Κινητή μονάδα</a:t>
                      </a:r>
                      <a:r>
                        <a:rPr lang="el-GR" baseline="0" dirty="0" smtClean="0"/>
                        <a:t> με ένα Κλιμάκιο</a:t>
                      </a:r>
                    </a:p>
                    <a:p>
                      <a:r>
                        <a:rPr lang="el-GR" baseline="0" dirty="0" smtClean="0"/>
                        <a:t> ως 30/6/24</a:t>
                      </a:r>
                      <a:endParaRPr lang="el-GR" dirty="0"/>
                    </a:p>
                  </a:txBody>
                  <a:tcPr/>
                </a:tc>
              </a:tr>
              <a:tr h="370840">
                <a:tc>
                  <a:txBody>
                    <a:bodyPr/>
                    <a:lstStyle/>
                    <a:p>
                      <a:r>
                        <a:rPr kumimoji="0" lang="el-GR" sz="1800" kern="1200" dirty="0" smtClean="0"/>
                        <a:t>1 Κέντρο Ημέρας</a:t>
                      </a:r>
                      <a:endParaRPr kumimoji="0" lang="el-GR" sz="18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1800" kern="1200" dirty="0" smtClean="0"/>
                        <a:t>1 Κέντρο Ημέρας</a:t>
                      </a:r>
                      <a:endParaRPr kumimoji="0" lang="el-GR" sz="1800" kern="1200" dirty="0" smtClean="0">
                        <a:solidFill>
                          <a:schemeClr val="dk1"/>
                        </a:solidFill>
                        <a:latin typeface="+mn-lt"/>
                        <a:ea typeface="+mn-ea"/>
                        <a:cs typeface="+mn-cs"/>
                      </a:endParaRPr>
                    </a:p>
                  </a:txBody>
                  <a:tcPr/>
                </a:tc>
              </a:tr>
              <a:tr h="370840">
                <a:tc>
                  <a:txBody>
                    <a:bodyPr/>
                    <a:lstStyle/>
                    <a:p>
                      <a:r>
                        <a:rPr kumimoji="0" lang="el-GR" sz="1800" kern="1200" dirty="0" smtClean="0"/>
                        <a:t>1 Κέντρο Ημέρας άνοιας</a:t>
                      </a:r>
                      <a:endParaRPr kumimoji="0" lang="el-GR" sz="18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1800" kern="1200" dirty="0" smtClean="0"/>
                        <a:t>1 Κέντρο Ημέρας άνοιας</a:t>
                      </a:r>
                      <a:endParaRPr kumimoji="0" lang="el-GR" sz="1800" kern="1200" dirty="0" smtClean="0">
                        <a:solidFill>
                          <a:schemeClr val="dk1"/>
                        </a:solidFill>
                        <a:latin typeface="+mn-lt"/>
                        <a:ea typeface="+mn-ea"/>
                        <a:cs typeface="+mn-cs"/>
                      </a:endParaRPr>
                    </a:p>
                  </a:txBody>
                  <a:tcPr/>
                </a:tc>
              </a:tr>
              <a:tr h="370840">
                <a:tc>
                  <a:txBody>
                    <a:bodyPr/>
                    <a:lstStyle/>
                    <a:p>
                      <a:r>
                        <a:rPr kumimoji="0" lang="el-GR" sz="1800" kern="1200" dirty="0" smtClean="0"/>
                        <a:t>60 κλίνες συνολικά, σε 4 οικοτροφεία</a:t>
                      </a:r>
                      <a:endParaRPr kumimoji="0" lang="el-GR" sz="1800" kern="1200" dirty="0" smtClean="0">
                        <a:solidFill>
                          <a:schemeClr val="dk1"/>
                        </a:solidFill>
                        <a:latin typeface="+mn-lt"/>
                        <a:ea typeface="+mn-ea"/>
                        <a:cs typeface="+mn-cs"/>
                      </a:endParaRPr>
                    </a:p>
                  </a:txBody>
                  <a:tcPr/>
                </a:tc>
                <a:tc>
                  <a:txBody>
                    <a:bodyPr/>
                    <a:lstStyle/>
                    <a:p>
                      <a:pPr algn="ctr"/>
                      <a:r>
                        <a:rPr lang="el-GR" dirty="0" smtClean="0"/>
                        <a:t>60</a:t>
                      </a:r>
                      <a:endParaRPr lang="el-G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1800" kern="1200" dirty="0" smtClean="0"/>
                        <a:t>50 κλίνες συνολικά σε 4 ξενώνες</a:t>
                      </a:r>
                      <a:endParaRPr kumimoji="0" lang="el-GR" sz="1800" kern="1200" dirty="0" smtClean="0">
                        <a:solidFill>
                          <a:schemeClr val="dk1"/>
                        </a:solidFill>
                        <a:latin typeface="+mn-lt"/>
                        <a:ea typeface="+mn-ea"/>
                        <a:cs typeface="+mn-cs"/>
                      </a:endParaRPr>
                    </a:p>
                  </a:txBody>
                  <a:tcPr/>
                </a:tc>
                <a:tc>
                  <a:txBody>
                    <a:bodyPr/>
                    <a:lstStyle/>
                    <a:p>
                      <a:pPr algn="ctr"/>
                      <a:r>
                        <a:rPr lang="el-GR" dirty="0" smtClean="0"/>
                        <a:t>Κλίνε</a:t>
                      </a:r>
                      <a:r>
                        <a:rPr lang="el-GR" baseline="0" dirty="0" smtClean="0"/>
                        <a:t>ς</a:t>
                      </a:r>
                      <a:endParaRPr lang="el-GR" dirty="0"/>
                    </a:p>
                  </a:txBody>
                  <a:tcPr/>
                </a:tc>
              </a:tr>
            </a:tbl>
          </a:graphicData>
        </a:graphic>
      </p:graphicFrame>
      <p:sp>
        <p:nvSpPr>
          <p:cNvPr id="5" name="4 - Ορθογώνιο"/>
          <p:cNvSpPr/>
          <p:nvPr/>
        </p:nvSpPr>
        <p:spPr>
          <a:xfrm>
            <a:off x="6012160" y="5373216"/>
            <a:ext cx="1296144"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n-US" dirty="0" smtClean="0"/>
              <a:t>O</a:t>
            </a:r>
            <a:r>
              <a:rPr lang="el-GR" dirty="0" smtClean="0"/>
              <a:t>ι αποκλίσεις από τα ανωτέρω πρότυπα καθιστούν πασιφανή την κραυγαλέα υστέρηση της Αχαΐας σε δομές νοσοκομειακής και κοινοτικής φροντίδας της ψυχικής και νοητικής υγείας τόσο σε εθνικό όσο και σε Ευρωπαϊκό επίπεδο  </a:t>
            </a:r>
            <a:endParaRPr lang="el-G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Προτάσεις της επιτροπής ΨΥ </a:t>
            </a:r>
            <a:endParaRPr lang="el-GR" dirty="0"/>
          </a:p>
        </p:txBody>
      </p:sp>
      <p:sp>
        <p:nvSpPr>
          <p:cNvPr id="3" name="2 - Θέση περιεχομένου"/>
          <p:cNvSpPr>
            <a:spLocks noGrp="1"/>
          </p:cNvSpPr>
          <p:nvPr>
            <p:ph idx="1"/>
          </p:nvPr>
        </p:nvSpPr>
        <p:spPr/>
        <p:txBody>
          <a:bodyPr>
            <a:normAutofit fontScale="92500" lnSpcReduction="20000"/>
          </a:bodyPr>
          <a:lstStyle/>
          <a:p>
            <a:pPr lvl="0"/>
            <a:r>
              <a:rPr lang="el-GR" dirty="0" smtClean="0"/>
              <a:t>Ίδρυση, στελέχωση και λειτουργία </a:t>
            </a:r>
            <a:r>
              <a:rPr lang="el-GR" dirty="0" smtClean="0">
                <a:solidFill>
                  <a:srgbClr val="FFFF00"/>
                </a:solidFill>
              </a:rPr>
              <a:t>Ψυχιατρικής Κλινικής με 21 κλίνες </a:t>
            </a:r>
            <a:r>
              <a:rPr lang="el-GR" dirty="0" smtClean="0"/>
              <a:t>στο Γενικό Νοσοκομείο ο «Άγιος Ανδρέας» ή στο Γενικό Νοσοκομείο Ανατολικής Αχαΐας</a:t>
            </a:r>
          </a:p>
          <a:p>
            <a:pPr lvl="0"/>
            <a:endParaRPr lang="el-GR" dirty="0" smtClean="0"/>
          </a:p>
          <a:p>
            <a:pPr lvl="0"/>
            <a:r>
              <a:rPr lang="el-GR" dirty="0" smtClean="0"/>
              <a:t>Ίδρυση, στελέχωση και λειτουργία Δομής </a:t>
            </a:r>
            <a:r>
              <a:rPr lang="el-GR" dirty="0" smtClean="0">
                <a:solidFill>
                  <a:srgbClr val="FFFF00"/>
                </a:solidFill>
              </a:rPr>
              <a:t>έγκαιρης παρέμβασης </a:t>
            </a:r>
            <a:r>
              <a:rPr lang="el-GR" dirty="0" smtClean="0"/>
              <a:t>στην ψύχωση στην Πάτρα</a:t>
            </a:r>
          </a:p>
          <a:p>
            <a:pPr lvl="0"/>
            <a:endParaRPr lang="el-GR" dirty="0" smtClean="0"/>
          </a:p>
          <a:p>
            <a:pPr lvl="0"/>
            <a:r>
              <a:rPr lang="el-GR" dirty="0" smtClean="0"/>
              <a:t>Ίδρυση, στελέχωση και λειτουργία </a:t>
            </a:r>
            <a:r>
              <a:rPr lang="el-GR" dirty="0" smtClean="0">
                <a:solidFill>
                  <a:srgbClr val="FFFF00"/>
                </a:solidFill>
              </a:rPr>
              <a:t>οικοτροφείων με συνολικά επιπλέον 45 κλίνες</a:t>
            </a:r>
          </a:p>
          <a:p>
            <a:pPr lvl="0"/>
            <a:endParaRPr lang="el-GR" dirty="0" smtClean="0"/>
          </a:p>
          <a:p>
            <a:pPr lvl="0"/>
            <a:endParaRPr lang="el-GR" dirty="0" smtClean="0"/>
          </a:p>
          <a:p>
            <a:endParaRPr lang="el-G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Προτάσεις της επιτροπής ΨΥ </a:t>
            </a:r>
            <a:endParaRPr lang="el-GR" dirty="0"/>
          </a:p>
        </p:txBody>
      </p:sp>
      <p:sp>
        <p:nvSpPr>
          <p:cNvPr id="3" name="2 - Θέση περιεχομένου"/>
          <p:cNvSpPr>
            <a:spLocks noGrp="1"/>
          </p:cNvSpPr>
          <p:nvPr>
            <p:ph idx="1"/>
          </p:nvPr>
        </p:nvSpPr>
        <p:spPr/>
        <p:txBody>
          <a:bodyPr>
            <a:normAutofit/>
          </a:bodyPr>
          <a:lstStyle/>
          <a:p>
            <a:pPr lvl="0"/>
            <a:endParaRPr lang="el-GR" dirty="0" smtClean="0"/>
          </a:p>
          <a:p>
            <a:pPr lvl="0"/>
            <a:r>
              <a:rPr lang="el-GR" dirty="0" smtClean="0">
                <a:solidFill>
                  <a:srgbClr val="FFFF00"/>
                </a:solidFill>
              </a:rPr>
              <a:t>Κινητή μονάδα με τέσσερα κλιμάκια</a:t>
            </a:r>
            <a:r>
              <a:rPr lang="el-GR" dirty="0" smtClean="0"/>
              <a:t>: </a:t>
            </a:r>
            <a:r>
              <a:rPr lang="el-GR" i="1" dirty="0" smtClean="0"/>
              <a:t> </a:t>
            </a:r>
          </a:p>
          <a:p>
            <a:pPr lvl="1"/>
            <a:r>
              <a:rPr lang="el-GR" dirty="0" smtClean="0"/>
              <a:t>1 κλιμάκιο παιδοψυχιατρικής</a:t>
            </a:r>
          </a:p>
          <a:p>
            <a:pPr lvl="1"/>
            <a:r>
              <a:rPr lang="el-GR" dirty="0" smtClean="0"/>
              <a:t>3 κλιμάκια με διαφορετικές γεωγραφικές περιοχές ευθύνης το καθένα</a:t>
            </a:r>
          </a:p>
          <a:p>
            <a:pPr lvl="0"/>
            <a:endParaRPr lang="el-GR" dirty="0" smtClean="0"/>
          </a:p>
          <a:p>
            <a:pPr lvl="0"/>
            <a:r>
              <a:rPr lang="el-GR" dirty="0" smtClean="0"/>
              <a:t>Ίδρυση, στελέχωση και λειτουργία Κέντρου Ημερήσιας Φροντίδας/</a:t>
            </a:r>
            <a:r>
              <a:rPr lang="el-GR" dirty="0" smtClean="0">
                <a:solidFill>
                  <a:srgbClr val="FFFF00"/>
                </a:solidFill>
              </a:rPr>
              <a:t>Κέντρου ψυχικής υγείας στην Αιγιαλεία</a:t>
            </a:r>
          </a:p>
          <a:p>
            <a:endParaRPr lang="el-G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Προτάσεις της επιτροπής ΨΥ </a:t>
            </a:r>
            <a:endParaRPr lang="el-GR" dirty="0"/>
          </a:p>
        </p:txBody>
      </p:sp>
      <p:sp>
        <p:nvSpPr>
          <p:cNvPr id="3" name="2 - Θέση περιεχομένου"/>
          <p:cNvSpPr>
            <a:spLocks noGrp="1"/>
          </p:cNvSpPr>
          <p:nvPr>
            <p:ph idx="1"/>
          </p:nvPr>
        </p:nvSpPr>
        <p:spPr/>
        <p:txBody>
          <a:bodyPr>
            <a:normAutofit fontScale="92500" lnSpcReduction="10000"/>
          </a:bodyPr>
          <a:lstStyle/>
          <a:p>
            <a:pPr lvl="0"/>
            <a:endParaRPr lang="el-GR" dirty="0" smtClean="0"/>
          </a:p>
          <a:p>
            <a:r>
              <a:rPr lang="el-GR" dirty="0" smtClean="0"/>
              <a:t>Παραχώρηση στη Δομή Ψυχικής Υγείας του Ελληνικού Κέντρου Ψυχικής Υγιεινής και Ερευνών </a:t>
            </a:r>
            <a:r>
              <a:rPr lang="el-GR" dirty="0" smtClean="0">
                <a:solidFill>
                  <a:srgbClr val="FFFF00"/>
                </a:solidFill>
              </a:rPr>
              <a:t>(ΕΚΕΨΥΕ) κτιρίου </a:t>
            </a:r>
            <a:r>
              <a:rPr lang="el-GR" dirty="0" smtClean="0"/>
              <a:t>που θα κατασκευαστεί από το Κληροδότημα «Στεφάνου και Ελένης </a:t>
            </a:r>
            <a:r>
              <a:rPr lang="el-GR" dirty="0" err="1" smtClean="0"/>
              <a:t>Καρανικολού</a:t>
            </a:r>
            <a:r>
              <a:rPr lang="el-GR" dirty="0" smtClean="0"/>
              <a:t>» σε ακίνητο που βρίσκεται στις Ιτιές Πατρών</a:t>
            </a:r>
          </a:p>
          <a:p>
            <a:endParaRPr lang="el-GR" dirty="0" smtClean="0"/>
          </a:p>
          <a:p>
            <a:r>
              <a:rPr lang="el-GR" dirty="0" smtClean="0"/>
              <a:t>Ένταξη της λειτουργίας της </a:t>
            </a:r>
            <a:r>
              <a:rPr lang="el-GR" dirty="0" smtClean="0">
                <a:solidFill>
                  <a:srgbClr val="FFFF00"/>
                </a:solidFill>
              </a:rPr>
              <a:t>Δομής για τον Αυτισμό στον κρατικό προϋπολογισμό</a:t>
            </a:r>
            <a:endParaRPr lang="el-GR" dirty="0">
              <a:solidFill>
                <a:srgbClr val="FFFF0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Προτάσεις της επιτροπής ΨΥ </a:t>
            </a:r>
            <a:endParaRPr lang="el-GR" dirty="0"/>
          </a:p>
        </p:txBody>
      </p:sp>
      <p:sp>
        <p:nvSpPr>
          <p:cNvPr id="3" name="2 - Θέση περιεχομένου"/>
          <p:cNvSpPr>
            <a:spLocks noGrp="1"/>
          </p:cNvSpPr>
          <p:nvPr>
            <p:ph idx="1"/>
          </p:nvPr>
        </p:nvSpPr>
        <p:spPr/>
        <p:txBody>
          <a:bodyPr>
            <a:normAutofit fontScale="77500" lnSpcReduction="20000"/>
          </a:bodyPr>
          <a:lstStyle/>
          <a:p>
            <a:pPr algn="ctr">
              <a:buNone/>
            </a:pPr>
            <a:r>
              <a:rPr lang="el-GR" sz="4700" u="sng" dirty="0" smtClean="0"/>
              <a:t>Φροντίδα ψυχικής και νοητικής υγείας ηλικιωμένων</a:t>
            </a:r>
            <a:endParaRPr lang="el-GR" dirty="0" smtClean="0"/>
          </a:p>
          <a:p>
            <a:endParaRPr lang="el-GR" dirty="0" smtClean="0"/>
          </a:p>
          <a:p>
            <a:pPr lvl="0"/>
            <a:r>
              <a:rPr lang="el-GR" dirty="0" smtClean="0"/>
              <a:t>Ίδρυση, στελέχωση και λειτουργία </a:t>
            </a:r>
            <a:r>
              <a:rPr lang="el-GR" dirty="0" smtClean="0">
                <a:solidFill>
                  <a:srgbClr val="FFFF00"/>
                </a:solidFill>
              </a:rPr>
              <a:t>Κινητής μονάδας άνοιας </a:t>
            </a:r>
            <a:r>
              <a:rPr lang="el-GR" dirty="0" smtClean="0"/>
              <a:t>στο Κέντρο Ημέρας για άτομα με άνοια στην Πάτρα</a:t>
            </a:r>
          </a:p>
          <a:p>
            <a:pPr lvl="0"/>
            <a:endParaRPr lang="el-GR" dirty="0" smtClean="0"/>
          </a:p>
          <a:p>
            <a:pPr lvl="0"/>
            <a:r>
              <a:rPr lang="el-GR" dirty="0" smtClean="0"/>
              <a:t>Ίδρυση, στελέχωση και λειτουργία </a:t>
            </a:r>
            <a:r>
              <a:rPr lang="el-GR" dirty="0" smtClean="0">
                <a:solidFill>
                  <a:srgbClr val="FFFF00"/>
                </a:solidFill>
              </a:rPr>
              <a:t>Κέντρου Ημέρας για άτομα με άνοια, ιατρείου μνήμης  και κινητής μονάδα άνοιας στην Αιγιαλεία</a:t>
            </a:r>
          </a:p>
          <a:p>
            <a:pPr lvl="0"/>
            <a:endParaRPr lang="el-GR" dirty="0" smtClean="0"/>
          </a:p>
          <a:p>
            <a:pPr lvl="0"/>
            <a:r>
              <a:rPr lang="el-GR" dirty="0" smtClean="0"/>
              <a:t>Ίδρυση, στελέχωση και λειτουργία </a:t>
            </a:r>
            <a:r>
              <a:rPr lang="el-GR" dirty="0" smtClean="0">
                <a:solidFill>
                  <a:srgbClr val="FFFF00"/>
                </a:solidFill>
              </a:rPr>
              <a:t>Οικοτροφείου για άτομα με άνοια </a:t>
            </a:r>
            <a:r>
              <a:rPr lang="el-GR" dirty="0" smtClean="0"/>
              <a:t>στην Πάτρα</a:t>
            </a:r>
          </a:p>
          <a:p>
            <a:endParaRPr lang="el-G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Προτάσεις της επιτροπής ΨΥ </a:t>
            </a:r>
            <a:endParaRPr lang="el-GR" dirty="0"/>
          </a:p>
        </p:txBody>
      </p:sp>
      <p:sp>
        <p:nvSpPr>
          <p:cNvPr id="3" name="2 - Θέση περιεχομένου"/>
          <p:cNvSpPr>
            <a:spLocks noGrp="1"/>
          </p:cNvSpPr>
          <p:nvPr>
            <p:ph idx="1"/>
          </p:nvPr>
        </p:nvSpPr>
        <p:spPr/>
        <p:txBody>
          <a:bodyPr>
            <a:normAutofit fontScale="47500" lnSpcReduction="20000"/>
          </a:bodyPr>
          <a:lstStyle/>
          <a:p>
            <a:pPr algn="ctr">
              <a:buNone/>
            </a:pPr>
            <a:r>
              <a:rPr lang="el-GR" sz="6700" u="sng" dirty="0" smtClean="0"/>
              <a:t>Φροντίδα ψυχικής υγείας παίδων και εφήβων</a:t>
            </a:r>
            <a:endParaRPr lang="el-GR" sz="6700" dirty="0" smtClean="0"/>
          </a:p>
          <a:p>
            <a:endParaRPr lang="el-GR" sz="3600" dirty="0" smtClean="0"/>
          </a:p>
          <a:p>
            <a:pPr lvl="0"/>
            <a:r>
              <a:rPr lang="el-GR" sz="5100" dirty="0" smtClean="0">
                <a:solidFill>
                  <a:srgbClr val="FFFF00"/>
                </a:solidFill>
              </a:rPr>
              <a:t>Μεταφορά της Ψυχιατρικής Κλινικής Παίδων και Εφήβων </a:t>
            </a:r>
            <a:r>
              <a:rPr lang="el-GR" sz="5100" dirty="0" smtClean="0"/>
              <a:t>στο βασικό κτιριακό κορμό του </a:t>
            </a:r>
            <a:r>
              <a:rPr lang="el-GR" sz="5100" dirty="0" err="1" smtClean="0"/>
              <a:t>Καραμανδανείου</a:t>
            </a:r>
            <a:r>
              <a:rPr lang="el-GR" sz="5100" dirty="0" smtClean="0"/>
              <a:t> Γενικού Νοσοκομείου Παίδων</a:t>
            </a:r>
          </a:p>
          <a:p>
            <a:pPr lvl="0"/>
            <a:endParaRPr lang="el-GR" sz="5100" dirty="0" smtClean="0"/>
          </a:p>
          <a:p>
            <a:pPr lvl="0"/>
            <a:r>
              <a:rPr lang="el-GR" sz="5100" dirty="0" smtClean="0">
                <a:solidFill>
                  <a:srgbClr val="FFFF00"/>
                </a:solidFill>
              </a:rPr>
              <a:t>Ενίσχυση </a:t>
            </a:r>
            <a:r>
              <a:rPr lang="el-GR" sz="5100" dirty="0" smtClean="0"/>
              <a:t>με στελεχιακό δυναμικό του Κοινοτικού Κέντρου Ψυχικής Υγείας Παιδιών και Εφήβων (</a:t>
            </a:r>
            <a:r>
              <a:rPr lang="el-GR" sz="5100" dirty="0" err="1" smtClean="0">
                <a:solidFill>
                  <a:srgbClr val="FFFF00"/>
                </a:solidFill>
              </a:rPr>
              <a:t>Κο.Κε.Ψ.Υ.Π.Ε</a:t>
            </a:r>
            <a:r>
              <a:rPr lang="el-GR" sz="5100" dirty="0" smtClean="0">
                <a:solidFill>
                  <a:srgbClr val="FFFF00"/>
                </a:solidFill>
              </a:rPr>
              <a:t>.</a:t>
            </a:r>
            <a:r>
              <a:rPr lang="el-GR" sz="5100" dirty="0" smtClean="0"/>
              <a:t>) και άλλων κοινοτικών παιδοψυχιατρικών υπηρεσιών </a:t>
            </a:r>
          </a:p>
          <a:p>
            <a:pPr lvl="0"/>
            <a:endParaRPr lang="el-GR" sz="5100" dirty="0" smtClean="0"/>
          </a:p>
          <a:p>
            <a:pPr lvl="0"/>
            <a:r>
              <a:rPr lang="el-GR" sz="5100" dirty="0" smtClean="0"/>
              <a:t>Ίδρυση, στελέχωση και λειτουργία  </a:t>
            </a:r>
            <a:r>
              <a:rPr lang="el-GR" sz="5100" dirty="0" smtClean="0">
                <a:solidFill>
                  <a:srgbClr val="FFFF00"/>
                </a:solidFill>
              </a:rPr>
              <a:t>Κέντρου Ψυχικής υγείας/κέντρου ημερήσιας φροντίδας Παίδων και εφήβων στην Πάτρα</a:t>
            </a:r>
            <a:endParaRPr lang="el-GR" sz="4500" dirty="0" smtClean="0">
              <a:solidFill>
                <a:srgbClr val="FFFF00"/>
              </a:solidFill>
            </a:endParaRPr>
          </a:p>
          <a:p>
            <a:pPr lvl="0"/>
            <a:endParaRPr lang="el-GR" dirty="0" smtClean="0"/>
          </a:p>
          <a:p>
            <a:pPr lvl="0">
              <a:buNone/>
            </a:pPr>
            <a:endParaRPr lang="el-GR"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Προτάσεις της επιτροπής ΨΥ </a:t>
            </a:r>
            <a:endParaRPr lang="el-GR" dirty="0"/>
          </a:p>
        </p:txBody>
      </p:sp>
      <p:sp>
        <p:nvSpPr>
          <p:cNvPr id="3" name="2 - Θέση περιεχομένου"/>
          <p:cNvSpPr>
            <a:spLocks noGrp="1"/>
          </p:cNvSpPr>
          <p:nvPr>
            <p:ph idx="1"/>
          </p:nvPr>
        </p:nvSpPr>
        <p:spPr>
          <a:xfrm>
            <a:off x="457200" y="1646236"/>
            <a:ext cx="8229600" cy="4951115"/>
          </a:xfrm>
        </p:spPr>
        <p:txBody>
          <a:bodyPr>
            <a:normAutofit/>
          </a:bodyPr>
          <a:lstStyle/>
          <a:p>
            <a:pPr algn="ctr">
              <a:buNone/>
            </a:pPr>
            <a:endParaRPr lang="el-GR" dirty="0" smtClean="0"/>
          </a:p>
          <a:p>
            <a:pPr algn="ctr">
              <a:buNone/>
            </a:pPr>
            <a:r>
              <a:rPr lang="el-GR" dirty="0" smtClean="0"/>
              <a:t>Και βέβαια  στελέχωση όλων των δομών με ιατρούς, νοσηλευτές, ψυχολόγους, κοινωνικούς λειτουργούς, </a:t>
            </a:r>
            <a:r>
              <a:rPr lang="el-GR" dirty="0" err="1" smtClean="0"/>
              <a:t>εργοθεραπευτές</a:t>
            </a:r>
            <a:r>
              <a:rPr lang="el-GR" dirty="0" smtClean="0"/>
              <a:t>, διοικητικό προσωπικό  σύμφωνα με τα προβλεπόμενα στα οργανογράμματα τους</a:t>
            </a:r>
            <a:endParaRPr lang="el-G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539552" y="332656"/>
          <a:ext cx="8229600" cy="6229108"/>
        </p:xfrm>
        <a:graphic>
          <a:graphicData uri="http://schemas.openxmlformats.org/drawingml/2006/table">
            <a:tbl>
              <a:tblPr firstRow="1" bandRow="1">
                <a:tableStyleId>{5C22544A-7EE6-4342-B048-85BDC9FD1C3A}</a:tableStyleId>
              </a:tblPr>
              <a:tblGrid>
                <a:gridCol w="5987008"/>
                <a:gridCol w="2242592"/>
              </a:tblGrid>
              <a:tr h="367442">
                <a:tc>
                  <a:txBody>
                    <a:bodyPr/>
                    <a:lstStyle/>
                    <a:p>
                      <a:r>
                        <a:rPr lang="el-GR" dirty="0" smtClean="0"/>
                        <a:t> Προτάσεις</a:t>
                      </a:r>
                      <a:r>
                        <a:rPr lang="el-GR" baseline="0" dirty="0" smtClean="0"/>
                        <a:t> </a:t>
                      </a:r>
                      <a:endParaRPr lang="el-GR" dirty="0"/>
                    </a:p>
                  </a:txBody>
                  <a:tcPr/>
                </a:tc>
                <a:tc>
                  <a:txBody>
                    <a:bodyPr/>
                    <a:lstStyle/>
                    <a:p>
                      <a:endParaRPr lang="el-GR"/>
                    </a:p>
                  </a:txBody>
                  <a:tcPr/>
                </a:tc>
              </a:tr>
              <a:tr h="367442">
                <a:tc>
                  <a:txBody>
                    <a:bodyPr/>
                    <a:lstStyle/>
                    <a:p>
                      <a:r>
                        <a:rPr lang="el-GR" dirty="0" smtClean="0"/>
                        <a:t>2</a:t>
                      </a:r>
                      <a:r>
                        <a:rPr lang="el-GR" baseline="30000" dirty="0" smtClean="0"/>
                        <a:t>η</a:t>
                      </a:r>
                      <a:r>
                        <a:rPr lang="el-GR" dirty="0" smtClean="0"/>
                        <a:t>  Ψυχιατρική</a:t>
                      </a:r>
                      <a:r>
                        <a:rPr lang="el-GR" baseline="0" dirty="0" smtClean="0"/>
                        <a:t> Κλινική </a:t>
                      </a:r>
                      <a:endParaRPr lang="el-GR" dirty="0"/>
                    </a:p>
                  </a:txBody>
                  <a:tcPr/>
                </a:tc>
                <a:tc>
                  <a:txBody>
                    <a:bodyPr/>
                    <a:lstStyle/>
                    <a:p>
                      <a:r>
                        <a:rPr lang="el-GR" dirty="0" smtClean="0"/>
                        <a:t>21 κλίνες</a:t>
                      </a:r>
                      <a:r>
                        <a:rPr lang="el-GR" baseline="0" dirty="0" smtClean="0"/>
                        <a:t> </a:t>
                      </a:r>
                      <a:endParaRPr lang="el-GR" dirty="0"/>
                    </a:p>
                  </a:txBody>
                  <a:tcPr/>
                </a:tc>
              </a:tr>
              <a:tr h="367442">
                <a:tc>
                  <a:txBody>
                    <a:bodyPr/>
                    <a:lstStyle/>
                    <a:p>
                      <a:r>
                        <a:rPr lang="el-GR" dirty="0" smtClean="0"/>
                        <a:t>Μονάδα έγκαιρης Παρέμβασης στην Ψύχωση </a:t>
                      </a:r>
                      <a:endParaRPr lang="el-GR" dirty="0"/>
                    </a:p>
                  </a:txBody>
                  <a:tcPr/>
                </a:tc>
                <a:tc>
                  <a:txBody>
                    <a:bodyPr/>
                    <a:lstStyle/>
                    <a:p>
                      <a:endParaRPr lang="el-GR"/>
                    </a:p>
                  </a:txBody>
                  <a:tcPr/>
                </a:tc>
              </a:tr>
              <a:tr h="367442">
                <a:tc>
                  <a:txBody>
                    <a:bodyPr/>
                    <a:lstStyle/>
                    <a:p>
                      <a:r>
                        <a:rPr lang="el-GR" dirty="0" smtClean="0"/>
                        <a:t>Οικοτροφεία </a:t>
                      </a:r>
                      <a:endParaRPr lang="el-GR" dirty="0"/>
                    </a:p>
                  </a:txBody>
                  <a:tcPr/>
                </a:tc>
                <a:tc>
                  <a:txBody>
                    <a:bodyPr/>
                    <a:lstStyle/>
                    <a:p>
                      <a:r>
                        <a:rPr lang="el-GR" dirty="0" smtClean="0"/>
                        <a:t>45 </a:t>
                      </a:r>
                      <a:r>
                        <a:rPr lang="el-GR" dirty="0" err="1" smtClean="0"/>
                        <a:t>κλινες</a:t>
                      </a:r>
                      <a:r>
                        <a:rPr lang="el-GR" dirty="0" smtClean="0"/>
                        <a:t> </a:t>
                      </a:r>
                      <a:endParaRPr lang="el-GR" dirty="0"/>
                    </a:p>
                  </a:txBody>
                  <a:tcPr/>
                </a:tc>
              </a:tr>
              <a:tr h="367442">
                <a:tc>
                  <a:txBody>
                    <a:bodyPr/>
                    <a:lstStyle/>
                    <a:p>
                      <a:r>
                        <a:rPr lang="el-GR" dirty="0" smtClean="0"/>
                        <a:t>Κέντρο Ψυχικής</a:t>
                      </a:r>
                      <a:r>
                        <a:rPr lang="el-GR" baseline="0" dirty="0" smtClean="0"/>
                        <a:t> Υγείας Παιδιών και εφήβων στην Πάτρα </a:t>
                      </a:r>
                      <a:endParaRPr lang="el-GR" dirty="0"/>
                    </a:p>
                  </a:txBody>
                  <a:tcPr/>
                </a:tc>
                <a:tc>
                  <a:txBody>
                    <a:bodyPr/>
                    <a:lstStyle/>
                    <a:p>
                      <a:endParaRPr lang="el-GR"/>
                    </a:p>
                  </a:txBody>
                  <a:tcPr/>
                </a:tc>
              </a:tr>
              <a:tr h="4230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Κινητή Μονάδα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3 κλιμάκια </a:t>
                      </a:r>
                    </a:p>
                  </a:txBody>
                  <a:tcPr/>
                </a:tc>
              </a:tr>
              <a:tr h="332018">
                <a:tc>
                  <a:txBody>
                    <a:bodyPr/>
                    <a:lstStyle/>
                    <a:p>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1 </a:t>
                      </a:r>
                      <a:r>
                        <a:rPr lang="el-GR" dirty="0" err="1" smtClean="0"/>
                        <a:t>παιδοψυχιατρικο</a:t>
                      </a:r>
                      <a:r>
                        <a:rPr lang="el-GR" dirty="0" smtClean="0"/>
                        <a:t> </a:t>
                      </a:r>
                    </a:p>
                  </a:txBody>
                  <a:tcPr/>
                </a:tc>
              </a:tr>
              <a:tr h="3674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Παραχώρηση Κτηρίου στο ΕΚΕΨΥΕ</a:t>
                      </a:r>
                    </a:p>
                  </a:txBody>
                  <a:tcPr/>
                </a:tc>
                <a:tc>
                  <a:txBody>
                    <a:bodyPr/>
                    <a:lstStyle/>
                    <a:p>
                      <a:endParaRPr lang="el-GR" dirty="0"/>
                    </a:p>
                  </a:txBody>
                  <a:tcPr/>
                </a:tc>
              </a:tr>
              <a:tr h="390904">
                <a:tc>
                  <a:txBody>
                    <a:bodyPr/>
                    <a:lstStyle/>
                    <a:p>
                      <a:r>
                        <a:rPr lang="el-GR" baseline="0" dirty="0" smtClean="0"/>
                        <a:t>Χρηματοδότηση Δομής για τον αυτισμό</a:t>
                      </a:r>
                      <a:endParaRPr lang="el-GR" dirty="0"/>
                    </a:p>
                  </a:txBody>
                  <a:tcPr/>
                </a:tc>
                <a:tc>
                  <a:txBody>
                    <a:bodyPr/>
                    <a:lstStyle/>
                    <a:p>
                      <a:endParaRPr lang="el-GR" dirty="0"/>
                    </a:p>
                  </a:txBody>
                  <a:tcPr/>
                </a:tc>
              </a:tr>
              <a:tr h="3674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Κέντρο  Ψυχικής Υγείας στην Αιγιαλεία  </a:t>
                      </a:r>
                    </a:p>
                  </a:txBody>
                  <a:tcPr/>
                </a:tc>
                <a:tc>
                  <a:txBody>
                    <a:bodyPr/>
                    <a:lstStyle/>
                    <a:p>
                      <a:endParaRPr lang="el-GR" dirty="0"/>
                    </a:p>
                  </a:txBody>
                  <a:tcPr/>
                </a:tc>
              </a:tr>
              <a:tr h="3674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ΚΗ</a:t>
                      </a:r>
                      <a:r>
                        <a:rPr lang="el-GR" baseline="0" dirty="0" smtClean="0"/>
                        <a:t>, ΕΙ Άνοιας στην Αιγιαλεία</a:t>
                      </a:r>
                      <a:endParaRPr lang="el-GR" dirty="0" smtClean="0"/>
                    </a:p>
                  </a:txBody>
                  <a:tcPr/>
                </a:tc>
                <a:tc>
                  <a:txBody>
                    <a:bodyPr/>
                    <a:lstStyle/>
                    <a:p>
                      <a:endParaRPr lang="el-GR" dirty="0"/>
                    </a:p>
                  </a:txBody>
                  <a:tcPr/>
                </a:tc>
              </a:tr>
              <a:tr h="3674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Κινητή Μονάδα Άνοιας </a:t>
                      </a:r>
                    </a:p>
                  </a:txBody>
                  <a:tcPr/>
                </a:tc>
                <a:tc>
                  <a:txBody>
                    <a:bodyPr/>
                    <a:lstStyle/>
                    <a:p>
                      <a:endParaRPr lang="el-GR" dirty="0"/>
                    </a:p>
                  </a:txBody>
                  <a:tcPr/>
                </a:tc>
              </a:tr>
              <a:tr h="3674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Οικοτροφείο</a:t>
                      </a:r>
                      <a:r>
                        <a:rPr lang="el-GR" baseline="0" dirty="0" smtClean="0"/>
                        <a:t> για άνοια στην Πάτρα </a:t>
                      </a:r>
                      <a:endParaRPr lang="el-GR" dirty="0" smtClean="0"/>
                    </a:p>
                  </a:txBody>
                  <a:tcPr/>
                </a:tc>
                <a:tc>
                  <a:txBody>
                    <a:bodyPr/>
                    <a:lstStyle/>
                    <a:p>
                      <a:endParaRPr lang="el-GR" dirty="0"/>
                    </a:p>
                  </a:txBody>
                  <a:tcPr/>
                </a:tc>
              </a:tr>
              <a:tr h="627862">
                <a:tc>
                  <a:txBody>
                    <a:bodyPr/>
                    <a:lstStyle/>
                    <a:p>
                      <a:pPr lvl="0"/>
                      <a:r>
                        <a:rPr lang="el-GR" sz="1800" dirty="0" smtClean="0">
                          <a:solidFill>
                            <a:schemeClr val="bg1"/>
                          </a:solidFill>
                        </a:rPr>
                        <a:t>Μεταφορά της Ψυχιατρικής Κλινικής Παίδων και Εφήβων </a:t>
                      </a:r>
                      <a:r>
                        <a:rPr lang="el-GR" sz="1800" dirty="0" smtClean="0"/>
                        <a:t>στο </a:t>
                      </a:r>
                      <a:r>
                        <a:rPr lang="el-GR" sz="1800" dirty="0" err="1" smtClean="0"/>
                        <a:t>Καραμανδάνειο</a:t>
                      </a:r>
                      <a:r>
                        <a:rPr lang="el-GR" sz="1800" baseline="0" dirty="0" smtClean="0"/>
                        <a:t> Νοσοκομείο</a:t>
                      </a:r>
                      <a:endParaRPr lang="el-GR" sz="1800" dirty="0" smtClean="0"/>
                    </a:p>
                  </a:txBody>
                  <a:tcPr/>
                </a:tc>
                <a:tc>
                  <a:txBody>
                    <a:bodyPr/>
                    <a:lstStyle/>
                    <a:p>
                      <a:endParaRPr lang="el-GR" dirty="0"/>
                    </a:p>
                  </a:txBody>
                  <a:tcPr/>
                </a:tc>
              </a:tr>
              <a:tr h="3674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Ενίσχυση</a:t>
                      </a:r>
                      <a:r>
                        <a:rPr lang="el-GR" baseline="0" dirty="0" smtClean="0"/>
                        <a:t>  του </a:t>
                      </a:r>
                      <a:r>
                        <a:rPr lang="el-GR" baseline="0" dirty="0" err="1" smtClean="0"/>
                        <a:t>Κο.Κε.Ψ.Υ.Π.Ε</a:t>
                      </a:r>
                      <a:endParaRPr lang="el-GR" dirty="0" smtClean="0"/>
                    </a:p>
                  </a:txBody>
                  <a:tcPr/>
                </a:tc>
                <a:tc>
                  <a:txBody>
                    <a:bodyPr/>
                    <a:lstStyle/>
                    <a:p>
                      <a:endParaRPr lang="el-GR" dirty="0"/>
                    </a:p>
                  </a:txBody>
                  <a:tcPr/>
                </a:tc>
              </a:tr>
              <a:tr h="3674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ΚΨΥ παιδιών</a:t>
                      </a:r>
                      <a:r>
                        <a:rPr lang="el-GR" baseline="0" dirty="0" smtClean="0"/>
                        <a:t> και εφήβων στην Πάτρα </a:t>
                      </a:r>
                      <a:endParaRPr lang="el-GR" dirty="0" smtClean="0"/>
                    </a:p>
                  </a:txBody>
                  <a:tcPr/>
                </a:tc>
                <a:tc>
                  <a:txBody>
                    <a:bodyPr/>
                    <a:lstStyle/>
                    <a:p>
                      <a:endParaRPr lang="el-GR"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a:xfrm>
            <a:off x="457200" y="1646236"/>
            <a:ext cx="8229600" cy="4807099"/>
          </a:xfrm>
        </p:spPr>
        <p:txBody>
          <a:bodyPr>
            <a:normAutofit/>
          </a:bodyPr>
          <a:lstStyle/>
          <a:p>
            <a:r>
              <a:rPr lang="el-GR" b="1" dirty="0" smtClean="0"/>
              <a:t>Ευθυμία Δεληγιάννη</a:t>
            </a:r>
            <a:r>
              <a:rPr lang="el-GR" dirty="0" smtClean="0"/>
              <a:t>, </a:t>
            </a:r>
            <a:r>
              <a:rPr lang="el-GR" sz="2400" dirty="0" smtClean="0"/>
              <a:t>Επιμελήτρια β’  του </a:t>
            </a:r>
            <a:r>
              <a:rPr lang="el-GR" sz="2400" dirty="0" err="1" smtClean="0"/>
              <a:t>Παιδοψυχιατρικού</a:t>
            </a:r>
            <a:r>
              <a:rPr lang="el-GR" sz="2400" dirty="0" smtClean="0"/>
              <a:t> Τμήματος  </a:t>
            </a:r>
            <a:r>
              <a:rPr lang="el-GR" sz="2400" dirty="0" err="1" smtClean="0"/>
              <a:t>Καραμανδανείου</a:t>
            </a:r>
            <a:r>
              <a:rPr lang="el-GR" sz="2400" dirty="0" smtClean="0"/>
              <a:t> Νοσοκομείου Παίδων Πατρών </a:t>
            </a:r>
            <a:endParaRPr lang="el-GR" dirty="0" smtClean="0"/>
          </a:p>
          <a:p>
            <a:r>
              <a:rPr lang="el-GR" b="1" dirty="0" smtClean="0"/>
              <a:t>Στέφανος </a:t>
            </a:r>
            <a:r>
              <a:rPr lang="el-GR" b="1" dirty="0" err="1" smtClean="0"/>
              <a:t>Κούλης</a:t>
            </a:r>
            <a:r>
              <a:rPr lang="el-GR" dirty="0" smtClean="0"/>
              <a:t>, </a:t>
            </a:r>
            <a:r>
              <a:rPr lang="el-GR" sz="2400" dirty="0" smtClean="0"/>
              <a:t>Διευθυντής της Ψυχικής Δομής Πάτρας του Ελληνικού Κέντρου Ψυχικής Υγιεινής και Ερευνών</a:t>
            </a:r>
            <a:endParaRPr lang="el-GR" dirty="0" smtClean="0"/>
          </a:p>
          <a:p>
            <a:r>
              <a:rPr lang="el-GR" b="1" dirty="0" smtClean="0"/>
              <a:t>Γεώργιος Ρήγας</a:t>
            </a:r>
            <a:r>
              <a:rPr lang="el-GR" dirty="0" smtClean="0"/>
              <a:t>, </a:t>
            </a:r>
            <a:r>
              <a:rPr lang="el-GR" sz="2400" dirty="0" smtClean="0"/>
              <a:t>Διευθυντής ΕΣΥ, Διευθυντής του Κέντρου Ψυχικής Υγείας Γενικού Νοσοκομείου ο «Άγιος Ανδρέας»</a:t>
            </a:r>
          </a:p>
          <a:p>
            <a:endParaRPr lang="el-GR" dirty="0" smtClean="0"/>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Ελήφθησαν υπομνήματα από:</a:t>
            </a:r>
            <a:endParaRPr lang="el-GR" dirty="0"/>
          </a:p>
        </p:txBody>
      </p:sp>
      <p:sp>
        <p:nvSpPr>
          <p:cNvPr id="3" name="2 - Θέση περιεχομένου"/>
          <p:cNvSpPr>
            <a:spLocks noGrp="1"/>
          </p:cNvSpPr>
          <p:nvPr>
            <p:ph idx="1"/>
          </p:nvPr>
        </p:nvSpPr>
        <p:spPr>
          <a:xfrm>
            <a:off x="457200" y="1646237"/>
            <a:ext cx="8229600" cy="3870995"/>
          </a:xfrm>
        </p:spPr>
        <p:txBody>
          <a:bodyPr>
            <a:normAutofit/>
          </a:bodyPr>
          <a:lstStyle/>
          <a:p>
            <a:r>
              <a:rPr lang="el-GR" dirty="0" smtClean="0"/>
              <a:t>«ΦΡΟΝΤΙΖΩ»</a:t>
            </a:r>
          </a:p>
          <a:p>
            <a:r>
              <a:rPr lang="el-GR" dirty="0" smtClean="0"/>
              <a:t>«ΚΑΛΛΙΠΟΛΙΣ»</a:t>
            </a:r>
          </a:p>
          <a:p>
            <a:r>
              <a:rPr lang="el-GR" dirty="0" smtClean="0"/>
              <a:t>ΕΚΕΨΥΕ</a:t>
            </a:r>
          </a:p>
          <a:p>
            <a:r>
              <a:rPr lang="el-GR" dirty="0" smtClean="0"/>
              <a:t>ΚΜΨΥ </a:t>
            </a:r>
          </a:p>
          <a:p>
            <a:r>
              <a:rPr lang="el-GR" dirty="0" smtClean="0"/>
              <a:t>ΜΙΤΟΣ </a:t>
            </a:r>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Ψυχιατρική Μεταρρύθμιση </a:t>
            </a:r>
            <a:endParaRPr lang="el-GR" dirty="0"/>
          </a:p>
        </p:txBody>
      </p:sp>
      <p:sp>
        <p:nvSpPr>
          <p:cNvPr id="3" name="2 - Θέση περιεχομένου"/>
          <p:cNvSpPr>
            <a:spLocks noGrp="1"/>
          </p:cNvSpPr>
          <p:nvPr>
            <p:ph idx="1"/>
          </p:nvPr>
        </p:nvSpPr>
        <p:spPr/>
        <p:txBody>
          <a:bodyPr/>
          <a:lstStyle/>
          <a:p>
            <a:pPr marL="0" indent="0" algn="r">
              <a:buNone/>
            </a:pPr>
            <a:endParaRPr lang="el-GR" dirty="0" smtClean="0"/>
          </a:p>
          <a:p>
            <a:pPr marL="0" indent="0" algn="r">
              <a:buNone/>
            </a:pPr>
            <a:endParaRPr lang="el-GR" dirty="0" smtClean="0"/>
          </a:p>
          <a:p>
            <a:pPr marL="0" indent="0" algn="r">
              <a:buNone/>
            </a:pPr>
            <a:r>
              <a:rPr lang="el-GR" dirty="0" smtClean="0"/>
              <a:t>Η ομαλή μετάβαση από το μοντέλο του Ασύλου </a:t>
            </a:r>
          </a:p>
          <a:p>
            <a:pPr marL="0" indent="0" algn="r">
              <a:buNone/>
            </a:pPr>
            <a:r>
              <a:rPr lang="el-GR" smtClean="0"/>
              <a:t>στο </a:t>
            </a:r>
            <a:r>
              <a:rPr lang="el-GR" dirty="0" smtClean="0"/>
              <a:t>μοντέλο της Κοινοτικής Ψυχιατρικής </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Τίτλος"/>
          <p:cNvSpPr>
            <a:spLocks noGrp="1"/>
          </p:cNvSpPr>
          <p:nvPr>
            <p:ph type="title"/>
          </p:nvPr>
        </p:nvSpPr>
        <p:spPr/>
        <p:txBody>
          <a:bodyPr/>
          <a:lstStyle/>
          <a:p>
            <a:r>
              <a:rPr lang="el-GR" dirty="0" smtClean="0"/>
              <a:t>Ψυχιατρική Μεταρρύθμιση </a:t>
            </a:r>
            <a:endParaRPr lang="el-GR" dirty="0"/>
          </a:p>
        </p:txBody>
      </p:sp>
      <p:sp>
        <p:nvSpPr>
          <p:cNvPr id="9" name="8 - Θέση περιεχομένου"/>
          <p:cNvSpPr>
            <a:spLocks noGrp="1"/>
          </p:cNvSpPr>
          <p:nvPr>
            <p:ph idx="1"/>
          </p:nvPr>
        </p:nvSpPr>
        <p:spPr/>
        <p:txBody>
          <a:bodyPr/>
          <a:lstStyle/>
          <a:p>
            <a:r>
              <a:rPr lang="el-GR" dirty="0" smtClean="0"/>
              <a:t>Πρώτη αναφορά στο ν.1397/1983 για το ΕΣΥ </a:t>
            </a:r>
          </a:p>
          <a:p>
            <a:r>
              <a:rPr lang="el-GR" dirty="0" smtClean="0"/>
              <a:t>Επίσημη έναρξη σηματοδοτεί ο κανονισμός 815/84 της Ευρωπαϊκής Ένωσης για την ανάπτυξη δομών </a:t>
            </a:r>
            <a:r>
              <a:rPr lang="el-GR" dirty="0" err="1" smtClean="0"/>
              <a:t>εξωνοσοκομειακής</a:t>
            </a:r>
            <a:r>
              <a:rPr lang="el-GR" dirty="0" smtClean="0"/>
              <a:t> περίθαλψης</a:t>
            </a:r>
          </a:p>
          <a:p>
            <a:r>
              <a:rPr lang="el-GR" dirty="0" smtClean="0"/>
              <a:t>Ο ν.2071/92 εναρμονίζει την Ελληνική Ψυχιατρική με το νομικό πλαίσιο της Ευρωπαϊκής Ένωσης  </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Τίτλος"/>
          <p:cNvSpPr>
            <a:spLocks noGrp="1"/>
          </p:cNvSpPr>
          <p:nvPr>
            <p:ph type="title"/>
          </p:nvPr>
        </p:nvSpPr>
        <p:spPr/>
        <p:txBody>
          <a:bodyPr/>
          <a:lstStyle/>
          <a:p>
            <a:r>
              <a:rPr lang="el-GR" dirty="0" smtClean="0"/>
              <a:t>Ψυχιατρική Μεταρρύθμιση </a:t>
            </a:r>
            <a:endParaRPr lang="el-GR" dirty="0"/>
          </a:p>
        </p:txBody>
      </p:sp>
      <p:sp>
        <p:nvSpPr>
          <p:cNvPr id="9" name="8 - Θέση περιεχομένου"/>
          <p:cNvSpPr>
            <a:spLocks noGrp="1"/>
          </p:cNvSpPr>
          <p:nvPr>
            <p:ph idx="1"/>
          </p:nvPr>
        </p:nvSpPr>
        <p:spPr>
          <a:xfrm>
            <a:off x="251520" y="1646237"/>
            <a:ext cx="8640960" cy="4526280"/>
          </a:xfrm>
        </p:spPr>
        <p:txBody>
          <a:bodyPr>
            <a:normAutofit/>
          </a:bodyPr>
          <a:lstStyle/>
          <a:p>
            <a:r>
              <a:rPr lang="el-GR" sz="2800" dirty="0" smtClean="0"/>
              <a:t>Ο ν.2716/97 καθορίζει τον τρόπο παροχής ψυχιατρικής φροντίδας στη χώρα μας </a:t>
            </a:r>
          </a:p>
          <a:p>
            <a:r>
              <a:rPr lang="el-GR" sz="2800" dirty="0" smtClean="0"/>
              <a:t>Εφαρμόζονται οι αρχές της </a:t>
            </a:r>
          </a:p>
          <a:p>
            <a:pPr lvl="1"/>
            <a:r>
              <a:rPr lang="el-GR" dirty="0" err="1" smtClean="0"/>
              <a:t>τομεοποίησης</a:t>
            </a:r>
            <a:r>
              <a:rPr lang="el-GR" dirty="0" smtClean="0"/>
              <a:t> της χώρας σε Υγειονομικές Περιφέρειες, </a:t>
            </a:r>
          </a:p>
          <a:p>
            <a:pPr lvl="1"/>
            <a:r>
              <a:rPr lang="el-GR" dirty="0" smtClean="0"/>
              <a:t>της Κοινοτικής Ψυχιατρικής</a:t>
            </a:r>
          </a:p>
          <a:p>
            <a:pPr lvl="1"/>
            <a:r>
              <a:rPr lang="el-GR" dirty="0" smtClean="0"/>
              <a:t>της προτεραιότητας της Πρωτοβάθμιας Φροντίδας Υγείας</a:t>
            </a:r>
          </a:p>
          <a:p>
            <a:pPr lvl="1"/>
            <a:r>
              <a:rPr lang="el-GR" dirty="0" smtClean="0"/>
              <a:t>της </a:t>
            </a:r>
            <a:r>
              <a:rPr lang="el-GR" dirty="0" err="1" smtClean="0"/>
              <a:t>εξωνοσοκομειακής</a:t>
            </a:r>
            <a:r>
              <a:rPr lang="el-GR" dirty="0" smtClean="0"/>
              <a:t> περίθαλψης</a:t>
            </a:r>
          </a:p>
          <a:p>
            <a:pPr lvl="1"/>
            <a:r>
              <a:rPr lang="el-GR" dirty="0" smtClean="0"/>
              <a:t>της </a:t>
            </a:r>
            <a:r>
              <a:rPr lang="el-GR" dirty="0" err="1" smtClean="0"/>
              <a:t>αποϊδρυματοποίησης</a:t>
            </a:r>
            <a:r>
              <a:rPr lang="el-GR" dirty="0" smtClean="0"/>
              <a:t> </a:t>
            </a:r>
          </a:p>
          <a:p>
            <a:pPr lvl="1"/>
            <a:r>
              <a:rPr lang="el-GR" dirty="0" smtClean="0"/>
              <a:t>της ψυχοκοινωνικής αποκατάστασης </a:t>
            </a:r>
          </a:p>
          <a:p>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Τήξη">
  <a:themeElements>
    <a:clrScheme name="Τήξη">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Τήξη">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Τήξη">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354</TotalTime>
  <Words>1943</Words>
  <Application>Microsoft Office PowerPoint</Application>
  <PresentationFormat>Προβολή στην οθόνη (4:3)</PresentationFormat>
  <Paragraphs>371</Paragraphs>
  <Slides>48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48</vt:i4>
      </vt:variant>
    </vt:vector>
  </HeadingPairs>
  <TitlesOfParts>
    <vt:vector size="49" baseType="lpstr">
      <vt:lpstr>Τήξη</vt:lpstr>
      <vt:lpstr>Έκθεση Επιτροπής Ψυχικής Υγείας Ιατρικού Συλλόγου Πατρών</vt:lpstr>
      <vt:lpstr>Διαφάνεια 2</vt:lpstr>
      <vt:lpstr>Σύσταση επιτροπής </vt:lpstr>
      <vt:lpstr>Σύσταση επιτροπής </vt:lpstr>
      <vt:lpstr>Διαφάνεια 5</vt:lpstr>
      <vt:lpstr>Ελήφθησαν υπομνήματα από:</vt:lpstr>
      <vt:lpstr>Ψυχιατρική Μεταρρύθμιση </vt:lpstr>
      <vt:lpstr>Ψυχιατρική Μεταρρύθμιση </vt:lpstr>
      <vt:lpstr>Ψυχιατρική Μεταρρύθμιση </vt:lpstr>
      <vt:lpstr>Ψυχιατρική Μεταρρύθμιση </vt:lpstr>
      <vt:lpstr>Ψυχιατρική Μεταρρύθμιση </vt:lpstr>
      <vt:lpstr>Περιφερειακή ενότητα Αχαϊας</vt:lpstr>
      <vt:lpstr>Δομές που λειτουργούν</vt:lpstr>
      <vt:lpstr>Δομές </vt:lpstr>
      <vt:lpstr>Ψυχιατρική Κλινική του Πανεπιστημιακού Γενικού Νοσοκομείου Πατρών «Παναγία η Βοήθεια»</vt:lpstr>
      <vt:lpstr>Ψυχιατρική Κλινική του Πανεπιστημιακού Γενικού Νοσοκομείου Πατρών «Παναγία η Βοήθεια»</vt:lpstr>
      <vt:lpstr>Ψυχιατρική Κλινική του Πανεπιστημιακού Γενικού Νοσοκομείου Πατρών «Παναγία η Βοήθεια»</vt:lpstr>
      <vt:lpstr>Κέντρο Ψυχικής Υγείας του Γενικού Νοσοκομείου Πατρών ο «Άγιος Ανδρέας»</vt:lpstr>
      <vt:lpstr>Κέντρο Ψυχικής Υγείας του Γενικού Νοσοκομείου Πατρών ο «Άγιος Ανδρέας»</vt:lpstr>
      <vt:lpstr>Νοσοκομείο Ημέρας Γενικού Νοσοκομείου Πατρών ο «Άγιος Ανδρέας»</vt:lpstr>
      <vt:lpstr>Κινητή Μονάδα Γενικού Νοσοκομείου Πατρών ο «Άγιος Ανδρέας»</vt:lpstr>
      <vt:lpstr>Δομή Ψυχικής Υγείας του  Ελληνικού Κέντρου Ψυχικής Υγιεινής και Ερευνών (ΕΚΕΨΥΕ)</vt:lpstr>
      <vt:lpstr>Δομή Ψυχικής Υγείας του  Ελληνικού Κέντρου Ψυχικής Υγιεινής και Ερευνών (ΕΚΕΨΥΕ)</vt:lpstr>
      <vt:lpstr>Δομή Ψυχικής Υγείας του  Ελληνικού Κέντρου Ψυχικής Υγιεινής και Ερευνών (ΕΚΕΨΥΕ)</vt:lpstr>
      <vt:lpstr>ΣΟΨΥ</vt:lpstr>
      <vt:lpstr>ΣΟΨΥ</vt:lpstr>
      <vt:lpstr>Κέντρο Ημέρας για άτομα με άνοια «ΦΡΟΝΤΙΖΩ»</vt:lpstr>
      <vt:lpstr>Κέντρο Ημέρας για άτομα με άνοια «ΦΡΟΝΤΙΖΩ»</vt:lpstr>
      <vt:lpstr>Καλλίπολις</vt:lpstr>
      <vt:lpstr>Καλλίπολις</vt:lpstr>
      <vt:lpstr>Καλλίπολις</vt:lpstr>
      <vt:lpstr>Ιατροπαιδαγωγικό Κέντρο Καραμανδανείου Νοσοκομείου Παίδων Πατρών</vt:lpstr>
      <vt:lpstr>Ιατροπαιδαγωγικό Κέντρο Καραμανδανείου Νοσοκομείου Παίδων Πατρών</vt:lpstr>
      <vt:lpstr>ΑΜΚΕ «Κλίμακα» </vt:lpstr>
      <vt:lpstr>Δομή για τον Αυτισμό</vt:lpstr>
      <vt:lpstr>Δομή για τον Αυτισμό</vt:lpstr>
      <vt:lpstr>Πρότυπα Υπηρεσιών φροντίδας της ψυχικής υγείας</vt:lpstr>
      <vt:lpstr>Διαφάνεια 38</vt:lpstr>
      <vt:lpstr>Στον ψυχιατρικό τομέα Ιωαννίνων-Ηγουμενίτσας λειτουργούν: </vt:lpstr>
      <vt:lpstr>Σύγκριση </vt:lpstr>
      <vt:lpstr>Διαφάνεια 41</vt:lpstr>
      <vt:lpstr>Προτάσεις της επιτροπής ΨΥ </vt:lpstr>
      <vt:lpstr>Προτάσεις της επιτροπής ΨΥ </vt:lpstr>
      <vt:lpstr>Προτάσεις της επιτροπής ΨΥ </vt:lpstr>
      <vt:lpstr>Προτάσεις της επιτροπής ΨΥ </vt:lpstr>
      <vt:lpstr>Προτάσεις της επιτροπής ΨΥ </vt:lpstr>
      <vt:lpstr>Προτάσεις της επιτροπής ΨΥ </vt:lpstr>
      <vt:lpstr>Διαφάνεια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Έκθεση Επιτροπής Ψυχικής Υγείας Ιατρικού Συλλόγου Πατρών</dc:title>
  <dc:creator>user</dc:creator>
  <cp:lastModifiedBy>GIANNHS - ELENH</cp:lastModifiedBy>
  <cp:revision>15</cp:revision>
  <dcterms:created xsi:type="dcterms:W3CDTF">2024-05-01T21:31:24Z</dcterms:created>
  <dcterms:modified xsi:type="dcterms:W3CDTF">2024-05-15T23:20:41Z</dcterms:modified>
</cp:coreProperties>
</file>